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1"/>
  </p:notesMasterIdLst>
  <p:sldIdLst>
    <p:sldId id="256" r:id="rId2"/>
    <p:sldId id="336" r:id="rId3"/>
    <p:sldId id="258" r:id="rId4"/>
    <p:sldId id="337" r:id="rId5"/>
    <p:sldId id="282" r:id="rId6"/>
    <p:sldId id="259" r:id="rId7"/>
    <p:sldId id="338" r:id="rId8"/>
    <p:sldId id="261" r:id="rId9"/>
    <p:sldId id="284" r:id="rId10"/>
    <p:sldId id="262" r:id="rId11"/>
    <p:sldId id="340" r:id="rId12"/>
    <p:sldId id="266" r:id="rId13"/>
    <p:sldId id="348" r:id="rId14"/>
    <p:sldId id="342" r:id="rId15"/>
    <p:sldId id="354" r:id="rId16"/>
    <p:sldId id="290" r:id="rId17"/>
    <p:sldId id="291" r:id="rId18"/>
    <p:sldId id="292" r:id="rId19"/>
    <p:sldId id="294" r:id="rId20"/>
    <p:sldId id="293" r:id="rId21"/>
    <p:sldId id="297" r:id="rId22"/>
    <p:sldId id="299" r:id="rId23"/>
    <p:sldId id="301" r:id="rId24"/>
    <p:sldId id="300" r:id="rId25"/>
    <p:sldId id="303" r:id="rId26"/>
    <p:sldId id="343" r:id="rId27"/>
    <p:sldId id="302" r:id="rId28"/>
    <p:sldId id="304" r:id="rId29"/>
    <p:sldId id="305" r:id="rId30"/>
    <p:sldId id="306" r:id="rId31"/>
    <p:sldId id="307" r:id="rId32"/>
    <p:sldId id="308" r:id="rId33"/>
    <p:sldId id="316" r:id="rId34"/>
    <p:sldId id="317" r:id="rId35"/>
    <p:sldId id="318" r:id="rId36"/>
    <p:sldId id="319" r:id="rId37"/>
    <p:sldId id="349" r:id="rId38"/>
    <p:sldId id="358" r:id="rId39"/>
    <p:sldId id="356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450030-3B8F-4C10-91E3-5D1893693D4F}" v="745" dt="2024-04-01T11:22:28.827"/>
    <p1510:client id="{4A16A895-EDA5-44D8-B70B-6C1943A4359C}" v="28" dt="2024-04-01T15:31:26.263"/>
    <p1510:client id="{DCD1E93C-E632-4EB2-B8B0-9B7508305C00}" v="36" dt="2024-03-31T12:59:55.3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 snapToGrid="0">
      <p:cViewPr varScale="1">
        <p:scale>
          <a:sx n="70" d="100"/>
          <a:sy n="70" d="100"/>
        </p:scale>
        <p:origin x="720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6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330385-6A1E-48D4-9AFA-FBB5A0D16FE0}" type="doc">
      <dgm:prSet loTypeId="urn:microsoft.com/office/officeart/2005/8/layout/vList2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1AADADA3-FC75-4773-9D2D-5ECDF1054FA0}">
      <dgm:prSet custT="1"/>
      <dgm:spPr/>
      <dgm:t>
        <a:bodyPr/>
        <a:lstStyle/>
        <a:p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Health impact </a:t>
          </a:r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ADEA60-F89B-4DE0-9B1C-2FC808C0A263}" type="parTrans" cxnId="{E84D9A2C-475D-4540-BB10-5BE6AAB4E2D0}">
      <dgm:prSet/>
      <dgm:spPr/>
      <dgm:t>
        <a:bodyPr/>
        <a:lstStyle/>
        <a:p>
          <a:endParaRPr lang="en-US"/>
        </a:p>
      </dgm:t>
    </dgm:pt>
    <dgm:pt modelId="{2B2D0F43-B57C-44BB-81C8-E4B4E3A2CD4F}" type="sibTrans" cxnId="{E84D9A2C-475D-4540-BB10-5BE6AAB4E2D0}">
      <dgm:prSet/>
      <dgm:spPr/>
      <dgm:t>
        <a:bodyPr/>
        <a:lstStyle/>
        <a:p>
          <a:endParaRPr lang="en-US"/>
        </a:p>
      </dgm:t>
    </dgm:pt>
    <dgm:pt modelId="{5700440B-703C-452B-BB91-744EC014500E}">
      <dgm:prSet custT="1"/>
      <dgm:spPr/>
      <dgm:t>
        <a:bodyPr/>
        <a:lstStyle/>
        <a:p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Burden</a:t>
          </a:r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F303F9-630A-487A-814E-4541F14E12E0}" type="parTrans" cxnId="{944780E0-E382-4EEB-9C0F-57C15F932ECA}">
      <dgm:prSet/>
      <dgm:spPr/>
      <dgm:t>
        <a:bodyPr/>
        <a:lstStyle/>
        <a:p>
          <a:endParaRPr lang="en-US"/>
        </a:p>
      </dgm:t>
    </dgm:pt>
    <dgm:pt modelId="{0683CCC8-F902-4EA9-9F5F-A3DD06807AAF}" type="sibTrans" cxnId="{944780E0-E382-4EEB-9C0F-57C15F932ECA}">
      <dgm:prSet/>
      <dgm:spPr/>
      <dgm:t>
        <a:bodyPr/>
        <a:lstStyle/>
        <a:p>
          <a:endParaRPr lang="en-US"/>
        </a:p>
      </dgm:t>
    </dgm:pt>
    <dgm:pt modelId="{92B978E2-115D-4296-9AD7-A67CB0D14B9A}">
      <dgm:prSet phldr="0" custT="1"/>
      <dgm:spPr/>
      <dgm:t>
        <a:bodyPr/>
        <a:lstStyle/>
        <a:p>
          <a:pPr algn="l" rtl="0">
            <a:lnSpc>
              <a:spcPct val="90000"/>
            </a:lnSpc>
          </a:pPr>
          <a:r>
            <a:rPr lang="en-US" sz="2400" b="0" baseline="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rPr>
            <a:t>54% of strokes and 47% of coronary heart disease cases</a:t>
          </a:r>
          <a:r>
            <a:rPr lang="en-US" sz="2400" b="0" baseline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globally.</a:t>
          </a:r>
          <a:r>
            <a:rPr lang="en-US" sz="2400" b="0" baseline="30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</a:t>
          </a:r>
          <a:endParaRPr lang="en-US" sz="2400" b="0" baseline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D9765F-9A7A-4DDE-A9AD-C0CFA11E0CCE}" type="parTrans" cxnId="{7068A647-3FAF-49BB-9C5D-D7D86E29FE5D}">
      <dgm:prSet/>
      <dgm:spPr/>
      <dgm:t>
        <a:bodyPr/>
        <a:lstStyle/>
        <a:p>
          <a:endParaRPr lang="en-US"/>
        </a:p>
      </dgm:t>
    </dgm:pt>
    <dgm:pt modelId="{FE18B12B-CB0C-476C-974E-0D58BE96BF85}" type="sibTrans" cxnId="{7068A647-3FAF-49BB-9C5D-D7D86E29FE5D}">
      <dgm:prSet/>
      <dgm:spPr/>
      <dgm:t>
        <a:bodyPr/>
        <a:lstStyle/>
        <a:p>
          <a:endParaRPr lang="en-US"/>
        </a:p>
      </dgm:t>
    </dgm:pt>
    <dgm:pt modelId="{0F9D0599-4437-419F-8A7C-0476B6954D21}">
      <dgm:prSet phldr="0" custT="1"/>
      <dgm:spPr/>
      <dgm:t>
        <a:bodyPr/>
        <a:lstStyle/>
        <a:p>
          <a:pPr algn="l" rtl="0">
            <a:lnSpc>
              <a:spcPct val="90000"/>
            </a:lnSpc>
          </a:pPr>
          <a:r>
            <a:rPr lang="en-US" sz="2400" b="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rPr>
            <a:t>In 2019, </a:t>
          </a:r>
          <a:r>
            <a:rPr lang="en-US" sz="2400" b="0" dirty="0" smtClean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rPr>
            <a:t>hypertension prevalence </a:t>
          </a:r>
          <a:r>
            <a:rPr lang="en-US" sz="2400" b="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rPr>
            <a:t>in Nepal :25% </a:t>
          </a:r>
          <a:r>
            <a:rPr lang="en-US" sz="2400" b="0" dirty="0" smtClean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rPr>
            <a:t>,male </a:t>
          </a:r>
          <a:r>
            <a:rPr lang="en-US" sz="2400" b="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rPr>
            <a:t>(30%) and female (20%).</a:t>
          </a:r>
          <a:r>
            <a:rPr lang="en-US" sz="2400" b="0" baseline="300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rPr>
            <a:t>3</a:t>
          </a:r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D7EB6C-FF9D-4E9A-A547-8D637DB95134}" type="parTrans" cxnId="{5E721738-89BF-41C0-BC77-AF7440299A46}">
      <dgm:prSet/>
      <dgm:spPr/>
      <dgm:t>
        <a:bodyPr/>
        <a:lstStyle/>
        <a:p>
          <a:endParaRPr lang="en-US"/>
        </a:p>
      </dgm:t>
    </dgm:pt>
    <dgm:pt modelId="{10183131-B476-42D1-BD0D-9B32B341264F}" type="sibTrans" cxnId="{5E721738-89BF-41C0-BC77-AF7440299A46}">
      <dgm:prSet/>
      <dgm:spPr/>
      <dgm:t>
        <a:bodyPr/>
        <a:lstStyle/>
        <a:p>
          <a:endParaRPr lang="en-US"/>
        </a:p>
      </dgm:t>
    </dgm:pt>
    <dgm:pt modelId="{AF48355A-045D-43E1-AEC9-E7AC65C6DDBC}">
      <dgm:prSet phldr="0" custT="1"/>
      <dgm:spPr/>
      <dgm:t>
        <a:bodyPr/>
        <a:lstStyle/>
        <a:p>
          <a:pPr algn="l" rtl="0">
            <a:lnSpc>
              <a:spcPct val="90000"/>
            </a:lnSpc>
          </a:pPr>
          <a:r>
            <a:rPr lang="en-US" sz="2400" b="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rPr>
            <a:t>In 2020, hypertension prevalence in LMICs is 31.5%,compared to 28.5%, in high income.</a:t>
          </a:r>
          <a:r>
            <a:rPr lang="en-US" sz="2400" b="0" baseline="300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rPr>
            <a:t>2</a:t>
          </a:r>
          <a:endParaRPr lang="en-US" sz="2400" b="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334298-3640-43E6-8E96-A98BACDA7FCD}" type="parTrans" cxnId="{D551E133-9B98-4947-9AF7-6DBC0563F856}">
      <dgm:prSet/>
      <dgm:spPr/>
      <dgm:t>
        <a:bodyPr/>
        <a:lstStyle/>
        <a:p>
          <a:endParaRPr lang="en-US"/>
        </a:p>
      </dgm:t>
    </dgm:pt>
    <dgm:pt modelId="{BCEC75F5-1C17-454B-AEA7-9959827DAE4F}" type="sibTrans" cxnId="{D551E133-9B98-4947-9AF7-6DBC0563F856}">
      <dgm:prSet/>
      <dgm:spPr/>
      <dgm:t>
        <a:bodyPr/>
        <a:lstStyle/>
        <a:p>
          <a:endParaRPr lang="en-US"/>
        </a:p>
      </dgm:t>
    </dgm:pt>
    <dgm:pt modelId="{12622C43-FD6F-41A2-9070-6B4EB07AF5AA}">
      <dgm:prSet phldr="0" custT="1"/>
      <dgm:spPr/>
      <dgm:t>
        <a:bodyPr/>
        <a:lstStyle/>
        <a:p>
          <a:pPr algn="l" rtl="0">
            <a:lnSpc>
              <a:spcPct val="90000"/>
            </a:lnSpc>
          </a:pPr>
          <a:endParaRPr lang="en-US" sz="2400" b="0" baseline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3DDB9D-4193-4E42-9205-551A70631C0E}" type="parTrans" cxnId="{13CB8C7F-A660-47D0-91E1-3D883B0E7B3A}">
      <dgm:prSet/>
      <dgm:spPr/>
      <dgm:t>
        <a:bodyPr/>
        <a:lstStyle/>
        <a:p>
          <a:endParaRPr lang="en-US"/>
        </a:p>
      </dgm:t>
    </dgm:pt>
    <dgm:pt modelId="{782B3074-97C7-4B6B-B7C3-032544478F8F}" type="sibTrans" cxnId="{13CB8C7F-A660-47D0-91E1-3D883B0E7B3A}">
      <dgm:prSet/>
      <dgm:spPr/>
      <dgm:t>
        <a:bodyPr/>
        <a:lstStyle/>
        <a:p>
          <a:endParaRPr lang="en-US"/>
        </a:p>
      </dgm:t>
    </dgm:pt>
    <dgm:pt modelId="{EDCCB5E2-D0BA-44A5-A163-FB790EF3085E}">
      <dgm:prSet phldr="0" custT="1"/>
      <dgm:spPr/>
      <dgm:t>
        <a:bodyPr/>
        <a:lstStyle/>
        <a:p>
          <a:pPr algn="l" rtl="0">
            <a:lnSpc>
              <a:spcPct val="90000"/>
            </a:lnSpc>
          </a:pPr>
          <a:endParaRPr lang="en-US" sz="2400" b="0" baseline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9E2A54-D675-4E83-89F9-33AC186D2466}" type="parTrans" cxnId="{77475F36-E35F-43F2-BEAD-778E31931D39}">
      <dgm:prSet/>
      <dgm:spPr/>
      <dgm:t>
        <a:bodyPr/>
        <a:lstStyle/>
        <a:p>
          <a:endParaRPr lang="en-US"/>
        </a:p>
      </dgm:t>
    </dgm:pt>
    <dgm:pt modelId="{B74DD620-FF9B-436C-9A32-7D3B71F76586}" type="sibTrans" cxnId="{77475F36-E35F-43F2-BEAD-778E31931D39}">
      <dgm:prSet/>
      <dgm:spPr/>
      <dgm:t>
        <a:bodyPr/>
        <a:lstStyle/>
        <a:p>
          <a:endParaRPr lang="en-US"/>
        </a:p>
      </dgm:t>
    </dgm:pt>
    <dgm:pt modelId="{C496DA75-170B-4C50-8169-BA4FCADC3C66}" type="pres">
      <dgm:prSet presAssocID="{07330385-6A1E-48D4-9AFA-FBB5A0D16FE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D4754E8-2164-4D10-99D6-735B67CFF11B}" type="pres">
      <dgm:prSet presAssocID="{1AADADA3-FC75-4773-9D2D-5ECDF1054FA0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557379-70AA-410B-9DB4-197ACD090996}" type="pres">
      <dgm:prSet presAssocID="{1AADADA3-FC75-4773-9D2D-5ECDF1054FA0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E75EDC-BAD3-4F48-9E20-BE1012307350}" type="pres">
      <dgm:prSet presAssocID="{5700440B-703C-452B-BB91-744EC014500E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59DFAD-EA12-4852-9B29-1AED76C8BCE3}" type="pres">
      <dgm:prSet presAssocID="{5700440B-703C-452B-BB91-744EC014500E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D2A03C1-898B-4388-8006-2622BE4E2AE5}" type="presOf" srcId="{12622C43-FD6F-41A2-9070-6B4EB07AF5AA}" destId="{6C557379-70AA-410B-9DB4-197ACD090996}" srcOrd="0" destOrd="0" presId="urn:microsoft.com/office/officeart/2005/8/layout/vList2"/>
    <dgm:cxn modelId="{F2E91846-5B7E-48C4-8A74-05B5FF3DEE38}" type="presOf" srcId="{92B978E2-115D-4296-9AD7-A67CB0D14B9A}" destId="{6C557379-70AA-410B-9DB4-197ACD090996}" srcOrd="0" destOrd="1" presId="urn:microsoft.com/office/officeart/2005/8/layout/vList2"/>
    <dgm:cxn modelId="{FFF6DE5C-1DE2-48C7-81EB-944A5AF48A59}" type="presOf" srcId="{1AADADA3-FC75-4773-9D2D-5ECDF1054FA0}" destId="{4D4754E8-2164-4D10-99D6-735B67CFF11B}" srcOrd="0" destOrd="0" presId="urn:microsoft.com/office/officeart/2005/8/layout/vList2"/>
    <dgm:cxn modelId="{77475F36-E35F-43F2-BEAD-778E31931D39}" srcId="{1AADADA3-FC75-4773-9D2D-5ECDF1054FA0}" destId="{EDCCB5E2-D0BA-44A5-A163-FB790EF3085E}" srcOrd="2" destOrd="0" parTransId="{D39E2A54-D675-4E83-89F9-33AC186D2466}" sibTransId="{B74DD620-FF9B-436C-9A32-7D3B71F76586}"/>
    <dgm:cxn modelId="{C85300CF-D6CC-46B4-96A4-80F3281DB36E}" type="presOf" srcId="{07330385-6A1E-48D4-9AFA-FBB5A0D16FE0}" destId="{C496DA75-170B-4C50-8169-BA4FCADC3C66}" srcOrd="0" destOrd="0" presId="urn:microsoft.com/office/officeart/2005/8/layout/vList2"/>
    <dgm:cxn modelId="{944780E0-E382-4EEB-9C0F-57C15F932ECA}" srcId="{07330385-6A1E-48D4-9AFA-FBB5A0D16FE0}" destId="{5700440B-703C-452B-BB91-744EC014500E}" srcOrd="1" destOrd="0" parTransId="{EEF303F9-630A-487A-814E-4541F14E12E0}" sibTransId="{0683CCC8-F902-4EA9-9F5F-A3DD06807AAF}"/>
    <dgm:cxn modelId="{5E721738-89BF-41C0-BC77-AF7440299A46}" srcId="{5700440B-703C-452B-BB91-744EC014500E}" destId="{0F9D0599-4437-419F-8A7C-0476B6954D21}" srcOrd="1" destOrd="0" parTransId="{8AD7EB6C-FF9D-4E9A-A547-8D637DB95134}" sibTransId="{10183131-B476-42D1-BD0D-9B32B341264F}"/>
    <dgm:cxn modelId="{E816D338-4E3D-472A-BE80-75AE689323A8}" type="presOf" srcId="{AF48355A-045D-43E1-AEC9-E7AC65C6DDBC}" destId="{7C59DFAD-EA12-4852-9B29-1AED76C8BCE3}" srcOrd="0" destOrd="0" presId="urn:microsoft.com/office/officeart/2005/8/layout/vList2"/>
    <dgm:cxn modelId="{8BFC82A6-B576-4B01-83B4-114A448896F3}" type="presOf" srcId="{EDCCB5E2-D0BA-44A5-A163-FB790EF3085E}" destId="{6C557379-70AA-410B-9DB4-197ACD090996}" srcOrd="0" destOrd="2" presId="urn:microsoft.com/office/officeart/2005/8/layout/vList2"/>
    <dgm:cxn modelId="{ABB14354-2119-4AAA-BF21-EFD4EB32BD8E}" type="presOf" srcId="{0F9D0599-4437-419F-8A7C-0476B6954D21}" destId="{7C59DFAD-EA12-4852-9B29-1AED76C8BCE3}" srcOrd="0" destOrd="1" presId="urn:microsoft.com/office/officeart/2005/8/layout/vList2"/>
    <dgm:cxn modelId="{D551E133-9B98-4947-9AF7-6DBC0563F856}" srcId="{5700440B-703C-452B-BB91-744EC014500E}" destId="{AF48355A-045D-43E1-AEC9-E7AC65C6DDBC}" srcOrd="0" destOrd="0" parTransId="{15334298-3640-43E6-8E96-A98BACDA7FCD}" sibTransId="{BCEC75F5-1C17-454B-AEA7-9959827DAE4F}"/>
    <dgm:cxn modelId="{7068A647-3FAF-49BB-9C5D-D7D86E29FE5D}" srcId="{1AADADA3-FC75-4773-9D2D-5ECDF1054FA0}" destId="{92B978E2-115D-4296-9AD7-A67CB0D14B9A}" srcOrd="1" destOrd="0" parTransId="{65D9765F-9A7A-4DDE-A9AD-C0CFA11E0CCE}" sibTransId="{FE18B12B-CB0C-476C-974E-0D58BE96BF85}"/>
    <dgm:cxn modelId="{0FBA0C79-AF74-4BA1-83A5-3A8EEA0320ED}" type="presOf" srcId="{5700440B-703C-452B-BB91-744EC014500E}" destId="{D4E75EDC-BAD3-4F48-9E20-BE1012307350}" srcOrd="0" destOrd="0" presId="urn:microsoft.com/office/officeart/2005/8/layout/vList2"/>
    <dgm:cxn modelId="{13CB8C7F-A660-47D0-91E1-3D883B0E7B3A}" srcId="{1AADADA3-FC75-4773-9D2D-5ECDF1054FA0}" destId="{12622C43-FD6F-41A2-9070-6B4EB07AF5AA}" srcOrd="0" destOrd="0" parTransId="{A03DDB9D-4193-4E42-9205-551A70631C0E}" sibTransId="{782B3074-97C7-4B6B-B7C3-032544478F8F}"/>
    <dgm:cxn modelId="{E84D9A2C-475D-4540-BB10-5BE6AAB4E2D0}" srcId="{07330385-6A1E-48D4-9AFA-FBB5A0D16FE0}" destId="{1AADADA3-FC75-4773-9D2D-5ECDF1054FA0}" srcOrd="0" destOrd="0" parTransId="{80ADEA60-F89B-4DE0-9B1C-2FC808C0A263}" sibTransId="{2B2D0F43-B57C-44BB-81C8-E4B4E3A2CD4F}"/>
    <dgm:cxn modelId="{6742B53A-4FCB-4617-A084-1DD7CAB46C28}" type="presParOf" srcId="{C496DA75-170B-4C50-8169-BA4FCADC3C66}" destId="{4D4754E8-2164-4D10-99D6-735B67CFF11B}" srcOrd="0" destOrd="0" presId="urn:microsoft.com/office/officeart/2005/8/layout/vList2"/>
    <dgm:cxn modelId="{0B7C67AC-8BDC-46CC-85EA-B0DF28D2063C}" type="presParOf" srcId="{C496DA75-170B-4C50-8169-BA4FCADC3C66}" destId="{6C557379-70AA-410B-9DB4-197ACD090996}" srcOrd="1" destOrd="0" presId="urn:microsoft.com/office/officeart/2005/8/layout/vList2"/>
    <dgm:cxn modelId="{FB78779E-1234-4279-8846-541B8A26DDB2}" type="presParOf" srcId="{C496DA75-170B-4C50-8169-BA4FCADC3C66}" destId="{D4E75EDC-BAD3-4F48-9E20-BE1012307350}" srcOrd="2" destOrd="0" presId="urn:microsoft.com/office/officeart/2005/8/layout/vList2"/>
    <dgm:cxn modelId="{E3B026FA-63B8-4807-A159-17A6BB78EA39}" type="presParOf" srcId="{C496DA75-170B-4C50-8169-BA4FCADC3C66}" destId="{7C59DFAD-EA12-4852-9B29-1AED76C8BCE3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4754E8-2164-4D10-99D6-735B67CFF11B}">
      <dsp:nvSpPr>
        <dsp:cNvPr id="0" name=""/>
        <dsp:cNvSpPr/>
      </dsp:nvSpPr>
      <dsp:spPr>
        <a:xfrm>
          <a:off x="0" y="160093"/>
          <a:ext cx="8401265" cy="12168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Health impact </a:t>
          </a: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399" y="219492"/>
        <a:ext cx="8282467" cy="1098002"/>
      </dsp:txXfrm>
    </dsp:sp>
    <dsp:sp modelId="{6C557379-70AA-410B-9DB4-197ACD090996}">
      <dsp:nvSpPr>
        <dsp:cNvPr id="0" name=""/>
        <dsp:cNvSpPr/>
      </dsp:nvSpPr>
      <dsp:spPr>
        <a:xfrm>
          <a:off x="0" y="1376893"/>
          <a:ext cx="8401265" cy="14800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40" tIns="30480" rIns="170688" bIns="3048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n-US" sz="2400" b="0" kern="1200" baseline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400" b="0" kern="1200" baseline="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rPr>
            <a:t>54% of strokes and 47% of coronary heart disease cases</a:t>
          </a:r>
          <a:r>
            <a:rPr lang="en-US" sz="2400" b="0" kern="1200" baseline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globally.</a:t>
          </a:r>
          <a:r>
            <a:rPr lang="en-US" sz="2400" b="0" kern="1200" baseline="30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</a:t>
          </a:r>
          <a:endParaRPr lang="en-US" sz="2400" b="0" kern="1200" baseline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n-US" sz="2400" b="0" kern="1200" baseline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376893"/>
        <a:ext cx="8401265" cy="1480049"/>
      </dsp:txXfrm>
    </dsp:sp>
    <dsp:sp modelId="{D4E75EDC-BAD3-4F48-9E20-BE1012307350}">
      <dsp:nvSpPr>
        <dsp:cNvPr id="0" name=""/>
        <dsp:cNvSpPr/>
      </dsp:nvSpPr>
      <dsp:spPr>
        <a:xfrm>
          <a:off x="0" y="2856943"/>
          <a:ext cx="8401265" cy="12168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Burden</a:t>
          </a: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399" y="2916342"/>
        <a:ext cx="8282467" cy="1098002"/>
      </dsp:txXfrm>
    </dsp:sp>
    <dsp:sp modelId="{7C59DFAD-EA12-4852-9B29-1AED76C8BCE3}">
      <dsp:nvSpPr>
        <dsp:cNvPr id="0" name=""/>
        <dsp:cNvSpPr/>
      </dsp:nvSpPr>
      <dsp:spPr>
        <a:xfrm>
          <a:off x="0" y="4073743"/>
          <a:ext cx="8401265" cy="14127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40" tIns="30480" rIns="170688" bIns="3048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400" b="0" kern="12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rPr>
            <a:t>In 2020, hypertension prevalence in LMICs is 31.5%,compared to 28.5%, in high income.</a:t>
          </a:r>
          <a:r>
            <a:rPr lang="en-US" sz="2400" b="0" kern="1200" baseline="300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rPr>
            <a:t>2</a:t>
          </a:r>
          <a:endParaRPr lang="en-US" sz="2400" b="0" kern="12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400" b="0" kern="12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rPr>
            <a:t>In 2019, </a:t>
          </a:r>
          <a:r>
            <a:rPr lang="en-US" sz="2400" b="0" kern="1200" dirty="0" smtClean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rPr>
            <a:t>hypertension prevalence </a:t>
          </a:r>
          <a:r>
            <a:rPr lang="en-US" sz="2400" b="0" kern="12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rPr>
            <a:t>in Nepal :25% </a:t>
          </a:r>
          <a:r>
            <a:rPr lang="en-US" sz="2400" b="0" kern="1200" dirty="0" smtClean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rPr>
            <a:t>,male </a:t>
          </a:r>
          <a:r>
            <a:rPr lang="en-US" sz="2400" b="0" kern="12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rPr>
            <a:t>(30%) and female (20%).</a:t>
          </a:r>
          <a:r>
            <a:rPr lang="en-US" sz="2400" b="0" kern="1200" baseline="30000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rPr>
            <a:t>3</a:t>
          </a: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4073743"/>
        <a:ext cx="8401265" cy="14127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8C4C85-F399-43FD-961C-C56BA578C1E5}" type="datetimeFigureOut">
              <a:rPr lang="en-US" smtClean="0"/>
              <a:t>4/11/2024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E2B73C-6817-4215-811D-ACA59522D8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130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E2B73C-6817-4215-811D-ACA59522D86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4207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E2B73C-6817-4215-811D-ACA59522D86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7638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Since the tool was not validated</a:t>
            </a:r>
            <a:r>
              <a:rPr lang="en-US" baseline="0" dirty="0" smtClean="0"/>
              <a:t> in Nepal so  we  ………….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E2B73C-6817-4215-811D-ACA59522D86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0314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Since the questions are not</a:t>
            </a:r>
            <a:r>
              <a:rPr lang="en-US" baseline="0" dirty="0" smtClean="0"/>
              <a:t> validated in Nepal so we……..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E2B73C-6817-4215-811D-ACA59522D86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7401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Total</a:t>
            </a:r>
            <a:r>
              <a:rPr lang="en-US" baseline="0" dirty="0" smtClean="0"/>
              <a:t> working hours per week  median is 20, </a:t>
            </a:r>
            <a:r>
              <a:rPr lang="en-US" dirty="0" smtClean="0"/>
              <a:t>58% </a:t>
            </a:r>
            <a:r>
              <a:rPr lang="en-US" smtClean="0"/>
              <a:t>had distributed </a:t>
            </a:r>
            <a:r>
              <a:rPr lang="en-US" dirty="0" smtClean="0"/>
              <a:t>vitamin 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E2B73C-6817-4215-811D-ACA59522D86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0088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After the training, the knowledge score was increased by an average of 1.51 and BP measurement skills increased by an average of 11.68.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E2B73C-6817-4215-811D-ACA59522D86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5748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Figure 1 describes the percentage of End-line Blood pressure measurement skills. After the training, about 61% were able to successfully measure and record blood pressure compared to the baseline which is 0%.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E2B73C-6817-4215-811D-ACA59522D860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5855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Over</a:t>
            </a:r>
            <a:r>
              <a:rPr lang="en-US" baseline="0" dirty="0" smtClean="0"/>
              <a:t>all findings indicates that.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E2B73C-6817-4215-811D-ACA59522D860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393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 will start</a:t>
            </a:r>
            <a:r>
              <a:rPr lang="en-US" baseline="0" dirty="0" smtClean="0"/>
              <a:t> with </a:t>
            </a:r>
            <a:r>
              <a:rPr lang="en-US" baseline="0" dirty="0" err="1" smtClean="0"/>
              <a:t>background,objectives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methodology,then</a:t>
            </a:r>
            <a:r>
              <a:rPr lang="en-US" baseline="0" dirty="0" smtClean="0"/>
              <a:t> present our results and conclusion and recommendation.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E2B73C-6817-4215-811D-ACA59522D86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5795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Starting with the background in health impact of HTN,</a:t>
            </a:r>
            <a:r>
              <a:rPr lang="en-US" baseline="0" dirty="0" smtClean="0"/>
              <a:t> globally there are </a:t>
            </a:r>
            <a:r>
              <a:rPr lang="en-US" sz="1200" b="0" baseline="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54% of strokes and 47% of coronary heart disease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baseline="0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burden of HTN, in 2020…….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E2B73C-6817-4215-811D-ACA59522D86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85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They are frontline in Nepal and they play</a:t>
            </a:r>
            <a:r>
              <a:rPr lang="en-US" baseline="0" dirty="0" smtClean="0"/>
              <a:t> a role in the prevention, management and treatment of HTN in the future.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E2B73C-6817-4215-811D-ACA59522D86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3482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Study from</a:t>
            </a:r>
            <a:r>
              <a:rPr lang="en-US" baseline="0" dirty="0" smtClean="0"/>
              <a:t> south Africa shows that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87% of CHW grasp the idea that hypertension can develop without risk factors.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 Systematic</a:t>
            </a:r>
            <a:r>
              <a:rPr lang="en-US" sz="1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review in low and middle income countries shows that results of 8 studies, indicates that CHW can be effectively trained in CVD prevention.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Similarly,Study</a:t>
            </a:r>
            <a:r>
              <a:rPr lang="en-US" sz="1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from Kenya shows that regular supervision is one of the most important intervention in </a:t>
            </a:r>
            <a:r>
              <a:rPr lang="en-US" sz="1200" baseline="0" smtClean="0">
                <a:latin typeface="Arial" panose="020B0604020202020204" pitchFamily="34" charset="0"/>
                <a:cs typeface="Arial" panose="020B0604020202020204" pitchFamily="34" charset="0"/>
              </a:rPr>
              <a:t>maintaing </a:t>
            </a:r>
            <a:r>
              <a:rPr lang="en-US" sz="1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CHW performance.</a:t>
            </a:r>
            <a:r>
              <a:rPr lang="en-US" sz="1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E2B73C-6817-4215-811D-ACA59522D86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8208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Studies from Nepal shows that, 99% of FCHVs</a:t>
            </a:r>
            <a:r>
              <a:rPr lang="en-US" baseline="0" dirty="0" smtClean="0"/>
              <a:t> wiiling to participate in </a:t>
            </a:r>
            <a:r>
              <a:rPr lang="en-US" sz="12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community-based hypertension without incentives.</a:t>
            </a:r>
          </a:p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In western</a:t>
            </a:r>
            <a:r>
              <a:rPr lang="en-US" sz="1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Nepal, FCHVs were effective in leading the home based lifestyle intervention with regular monitoring.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E2B73C-6817-4215-811D-ACA59522D86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8635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Despite this early</a:t>
            </a:r>
            <a:r>
              <a:rPr lang="en-US" baseline="0" dirty="0" smtClean="0"/>
              <a:t> success, a large scale up of FCHV led HTN management program has been limited. So the project……… so our study is one of the part of this larger study.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E2B73C-6817-4215-811D-ACA59522D86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8955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conducted one day training for FCHVs,</a:t>
            </a:r>
            <a:r>
              <a:rPr lang="en-US" baseline="0" dirty="0" smtClean="0"/>
              <a:t> our training was guided by health belief model. This was a two our session, our slides were basically a mix of pictures that it was </a:t>
            </a:r>
          </a:p>
          <a:p>
            <a:r>
              <a:rPr lang="en-US" baseline="0" dirty="0" smtClean="0"/>
              <a:t>easier for them to understand, so on training n </a:t>
            </a:r>
            <a:r>
              <a:rPr lang="en-US" baseline="0" dirty="0" err="1" smtClean="0"/>
              <a:t>htn</a:t>
            </a:r>
            <a:r>
              <a:rPr lang="en-US" baseline="0" dirty="0" smtClean="0"/>
              <a:t> knowledge we included about…..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E2B73C-6817-4215-811D-ACA59522D86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3789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 the</a:t>
            </a:r>
            <a:r>
              <a:rPr lang="en-US" baseline="0" dirty="0" smtClean="0"/>
              <a:t> next training was on BP measurement skills, this was also a two our session….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E2B73C-6817-4215-811D-ACA59522D86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775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62B92-7CB0-48B8-AB08-F08C22832B90}" type="datetime1">
              <a:rPr lang="en-US" smtClean="0"/>
              <a:t>4/11/2024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A2E20-0888-404C-A4EA-7699C2A66BAC}" type="datetime1">
              <a:rPr lang="en-US" smtClean="0"/>
              <a:t>4/11/2024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EDAA7-3BE5-4791-99C7-D681E2EFB69D}" type="datetime1">
              <a:rPr lang="en-US" smtClean="0"/>
              <a:t>4/11/2024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F5A82-EB48-440D-9A73-5341E76DDEF5}" type="datetime1">
              <a:rPr lang="en-US" smtClean="0"/>
              <a:t>4/11/2024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BEF9A-E7A0-41B7-B492-E4F7B1BFD5CE}" type="datetime1">
              <a:rPr lang="en-US" smtClean="0"/>
              <a:t>4/11/2024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C9B93-598C-4255-8F75-BE5EEDFC72A5}" type="datetime1">
              <a:rPr lang="en-US" smtClean="0"/>
              <a:t>4/11/2024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A9764-0878-48E4-9233-CB78EE6AEA80}" type="datetime1">
              <a:rPr lang="en-US" smtClean="0"/>
              <a:t>4/11/2024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11098-0D9E-40A3-BB58-A53F0F390AA9}" type="datetime1">
              <a:rPr lang="en-US" smtClean="0"/>
              <a:t>4/11/2024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E3C8F-D4AD-4073-94F8-1920C8EB2986}" type="datetime1">
              <a:rPr lang="en-US" smtClean="0"/>
              <a:t>4/11/2024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3CD3A-D80F-4D2A-8C60-0FB0A979BADC}" type="datetime1">
              <a:rPr lang="en-US" smtClean="0"/>
              <a:t>4/11/2024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2B953-5A63-48E6-BBF4-792C23FFCBE1}" type="datetime1">
              <a:rPr lang="en-US" smtClean="0"/>
              <a:t>4/11/2024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1E31D-6B93-43B7-82D1-7D5515F89969}" type="datetime1">
              <a:rPr lang="en-US" smtClean="0"/>
              <a:t>4/11/2024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7" name="Rectangle 106">
            <a:extLst>
              <a:ext uri="{FF2B5EF4-FFF2-40B4-BE49-F238E27FC236}">
                <a16:creationId xmlns="" xmlns:a16="http://schemas.microsoft.com/office/drawing/2014/main" id="{5463EB0A-3D7C-4AA5-BFA5-8EE5B4BA562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Prasansha Poudel</a:t>
            </a:r>
            <a:r>
              <a:rPr lang="en-US" baseline="30000" dirty="0"/>
              <a:t>1</a:t>
            </a:r>
            <a:r>
              <a:rPr lang="en-US" dirty="0"/>
              <a:t>, </a:t>
            </a:r>
            <a:r>
              <a:rPr lang="en-US" dirty="0" err="1"/>
              <a:t>Bihungum</a:t>
            </a:r>
            <a:r>
              <a:rPr lang="en-US" dirty="0"/>
              <a:t> Bista</a:t>
            </a:r>
            <a:r>
              <a:rPr lang="en-US" baseline="30000" dirty="0"/>
              <a:t>1</a:t>
            </a:r>
            <a:r>
              <a:rPr lang="en-US" dirty="0"/>
              <a:t>, </a:t>
            </a:r>
            <a:r>
              <a:rPr lang="en-US" dirty="0" err="1"/>
              <a:t>Sushmita</a:t>
            </a:r>
            <a:r>
              <a:rPr lang="en-US" dirty="0"/>
              <a:t> Mali</a:t>
            </a:r>
            <a:r>
              <a:rPr lang="en-US" baseline="30000" dirty="0"/>
              <a:t> 2</a:t>
            </a:r>
            <a:r>
              <a:rPr lang="en-US" dirty="0"/>
              <a:t>, </a:t>
            </a:r>
            <a:r>
              <a:rPr lang="en-US" dirty="0" err="1"/>
              <a:t>Archana</a:t>
            </a:r>
            <a:r>
              <a:rPr lang="en-US" dirty="0"/>
              <a:t> Shrestha</a:t>
            </a:r>
            <a:r>
              <a:rPr lang="en-US" baseline="30000" dirty="0"/>
              <a:t>1, 2, 3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2387" y="1187354"/>
            <a:ext cx="10631607" cy="2156347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Effectiveness of Female Community Health Volunteers Training Program on Hypertension Knowledge and Blood Pressure Measurement Skills in Kavrepalanchowk, Nepal </a:t>
            </a:r>
            <a:endParaRPr lang="en-US" sz="32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8991" y="4531055"/>
            <a:ext cx="10945505" cy="1481396"/>
          </a:xfrm>
        </p:spPr>
        <p:txBody>
          <a:bodyPr vert="horz" lIns="91440" tIns="45720" rIns="91440" bIns="45720" rtlCol="0">
            <a:noAutofit/>
          </a:bodyPr>
          <a:lstStyle/>
          <a:p>
            <a:pPr algn="l"/>
            <a:r>
              <a:rPr lang="en-US" sz="16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Department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of Public Health, Kathmandu University School of Medical Sciences,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Dhulikhel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Nepal</a:t>
            </a:r>
          </a:p>
          <a:p>
            <a:pPr algn="l"/>
            <a:r>
              <a:rPr lang="en-US" sz="16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Institute for Implementation Science and Health, Kathmandu, Nepal</a:t>
            </a:r>
          </a:p>
          <a:p>
            <a:pPr algn="l"/>
            <a:r>
              <a:rPr lang="en-US" sz="16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Department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of Chronic Disease Epidemiology, Yale School of Public Health, New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Haven,      USA 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                                     </a:t>
            </a:r>
            <a:endParaRPr lang="en-US" sz="1600" b="1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108" name="Rectangle 107">
            <a:extLst>
              <a:ext uri="{FF2B5EF4-FFF2-40B4-BE49-F238E27FC236}">
                <a16:creationId xmlns="" xmlns:a16="http://schemas.microsoft.com/office/drawing/2014/main" id="{7945AD00-F967-454D-A4B2-39ABA5C88C2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Rectangle 108">
            <a:extLst>
              <a:ext uri="{FF2B5EF4-FFF2-40B4-BE49-F238E27FC236}">
                <a16:creationId xmlns="" xmlns:a16="http://schemas.microsoft.com/office/drawing/2014/main" id="{E9BC5B79-B912-427C-8219-E3E50943FCD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31083" y="3916426"/>
            <a:ext cx="86801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Prasansha Poudel</a:t>
            </a:r>
            <a:r>
              <a:rPr lang="en-US" sz="1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Bihungum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Bista</a:t>
            </a:r>
            <a:r>
              <a:rPr lang="en-US" sz="1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Sushmita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Mali</a:t>
            </a:r>
            <a:r>
              <a:rPr lang="en-US" sz="1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Archana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Shrestha</a:t>
            </a:r>
            <a:r>
              <a:rPr lang="en-US" sz="1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1, 2, 3 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="" xmlns:a16="http://schemas.microsoft.com/office/drawing/2014/main" id="{100EDD19-6802-4EC3-95CE-CFFAB042CF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32287D2F-3201-88C0-7A99-4CD08DF55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823" y="595163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ea typeface="Calibri Light"/>
                <a:cs typeface="Arial" panose="020B0604020202020204" pitchFamily="34" charset="0"/>
              </a:rPr>
              <a:t>Methodology </a:t>
            </a:r>
            <a:endParaRPr lang="en-US" sz="3200" dirty="0">
              <a:latin typeface="Arial" panose="020B0604020202020204" pitchFamily="34" charset="0"/>
              <a:ea typeface="Calibri Light"/>
              <a:cs typeface="Arial" panose="020B0604020202020204" pitchFamily="34" charset="0"/>
            </a:endParaRPr>
          </a:p>
        </p:txBody>
      </p:sp>
      <p:sp>
        <p:nvSpPr>
          <p:cNvPr id="30" name="sketch line">
            <a:extLst>
              <a:ext uri="{FF2B5EF4-FFF2-40B4-BE49-F238E27FC236}">
                <a16:creationId xmlns="" xmlns:a16="http://schemas.microsoft.com/office/drawing/2014/main" id="{DB17E863-922E-4C26-BD64-E8FD41D2866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E2365C4-EBDD-C0E3-4204-855D20FA9F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3"/>
            <a:ext cx="6627125" cy="466248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24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Study </a:t>
            </a:r>
            <a:r>
              <a:rPr lang="en-US" sz="2400" b="1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design</a:t>
            </a:r>
            <a:r>
              <a:rPr lang="en-US" sz="24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: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Quasi-experimental study</a:t>
            </a:r>
          </a:p>
          <a:p>
            <a:pPr marL="0" indent="0">
              <a:buNone/>
            </a:pPr>
            <a:r>
              <a:rPr lang="en-US" sz="24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Study site</a:t>
            </a:r>
            <a:endParaRPr lang="en-US" sz="2400" baseline="30000" dirty="0">
              <a:solidFill>
                <a:srgbClr val="262626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 Two municipalities of  </a:t>
            </a:r>
            <a:r>
              <a:rPr lang="en-US" sz="24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Kavre</a:t>
            </a:r>
            <a:r>
              <a:rPr lang="en-US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 district ( </a:t>
            </a:r>
            <a:r>
              <a:rPr lang="en-US" sz="24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Namobuddha</a:t>
            </a:r>
            <a:r>
              <a:rPr lang="en-US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 and </a:t>
            </a:r>
            <a:r>
              <a:rPr lang="en-US" sz="24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Mandandeupur</a:t>
            </a:r>
            <a:r>
              <a:rPr lang="en-US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).</a:t>
            </a: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Justification</a:t>
            </a:r>
          </a:p>
          <a:p>
            <a:r>
              <a:rPr lang="en-US" sz="24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The </a:t>
            </a:r>
            <a:r>
              <a:rPr lang="en-US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university already had a base and working </a:t>
            </a:r>
            <a:r>
              <a:rPr lang="en-US" sz="24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there and it </a:t>
            </a:r>
            <a:r>
              <a:rPr lang="en-US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was </a:t>
            </a:r>
            <a:r>
              <a:rPr lang="en-US" sz="24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feasible</a:t>
            </a:r>
            <a:endParaRPr lang="en-US" sz="2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Semi urban municipalities of </a:t>
            </a:r>
            <a:r>
              <a:rPr lang="en-US" sz="2400" dirty="0" err="1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Kavre</a:t>
            </a:r>
            <a:r>
              <a:rPr lang="en-US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 district shows that the 22.1% of people have hypertension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  <a:r>
              <a:rPr lang="en-US" sz="2400" baseline="30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12</a:t>
            </a:r>
            <a:endParaRPr lang="en-US" sz="2400" baseline="300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sz="2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6" name="Picture 5" descr="A map of a country&#10;&#10;Description automatically generated">
            <a:extLst>
              <a:ext uri="{FF2B5EF4-FFF2-40B4-BE49-F238E27FC236}">
                <a16:creationId xmlns="" xmlns:a16="http://schemas.microsoft.com/office/drawing/2014/main" id="{66D545BD-2F3F-A945-4D8F-901D9F8BD9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9544" y="2777871"/>
            <a:ext cx="4135189" cy="373752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84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="" xmlns:a16="http://schemas.microsoft.com/office/drawing/2014/main" id="{100EDD19-6802-4EC3-95CE-CFFAB042CF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ketch line">
            <a:extLst>
              <a:ext uri="{FF2B5EF4-FFF2-40B4-BE49-F238E27FC236}">
                <a16:creationId xmlns="" xmlns:a16="http://schemas.microsoft.com/office/drawing/2014/main" id="{DB17E863-922E-4C26-BD64-E8FD41D2866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F7E339A-29B9-4FD7-29B1-726388BF62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8804" y="1699347"/>
            <a:ext cx="10644996" cy="448199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Study population: </a:t>
            </a:r>
            <a:r>
              <a:rPr lang="en-US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FCHVs</a:t>
            </a:r>
          </a:p>
          <a:p>
            <a:pPr marL="0" indent="0">
              <a:buNone/>
            </a:pPr>
            <a:endParaRPr lang="en-US" sz="2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 Inclusion criteria </a:t>
            </a:r>
            <a:endParaRPr lang="en-US" sz="2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Appointed as FCHV</a:t>
            </a:r>
          </a:p>
          <a:p>
            <a:r>
              <a:rPr lang="en-US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Age 18 years and older   </a:t>
            </a:r>
          </a:p>
          <a:p>
            <a:endParaRPr lang="en-US" sz="2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 Exclusion criteria </a:t>
            </a:r>
            <a:endParaRPr lang="en-US" sz="2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Not able to respond </a:t>
            </a:r>
          </a:p>
          <a:p>
            <a:r>
              <a:rPr lang="en-US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Out of municipality</a:t>
            </a:r>
          </a:p>
          <a:p>
            <a:endParaRPr lang="en-US" sz="2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79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="" xmlns:a16="http://schemas.microsoft.com/office/drawing/2014/main" id="{100EDD19-6802-4EC3-95CE-CFFAB042CF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sketch line">
            <a:extLst>
              <a:ext uri="{FF2B5EF4-FFF2-40B4-BE49-F238E27FC236}">
                <a16:creationId xmlns="" xmlns:a16="http://schemas.microsoft.com/office/drawing/2014/main" id="{DB17E863-922E-4C26-BD64-E8FD41D2866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A754CAF-18DD-F113-63B9-B01E512C02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1372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Sample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size </a:t>
            </a:r>
          </a:p>
          <a:p>
            <a:r>
              <a:rPr lang="x-none" sz="2400" dirty="0" smtClean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Mean </a:t>
            </a:r>
            <a:r>
              <a:rPr lang="x-none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difference = </a:t>
            </a:r>
            <a:r>
              <a:rPr lang="x-none" sz="2400" dirty="0" smtClean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1.45</a:t>
            </a:r>
            <a:r>
              <a:rPr lang="x-none" sz="2400" baseline="300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13</a:t>
            </a:r>
            <a:endParaRPr lang="en-US" sz="24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r>
              <a:rPr lang="x-none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 Standard deviation = </a:t>
            </a:r>
            <a:r>
              <a:rPr lang="x-none" sz="2400" dirty="0" smtClean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4.18</a:t>
            </a:r>
            <a:r>
              <a:rPr lang="x-none" sz="2400" baseline="300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13</a:t>
            </a:r>
            <a:endParaRPr lang="en-US" sz="24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r>
              <a:rPr lang="x-none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 </a:t>
            </a:r>
            <a:r>
              <a:rPr lang="en-US" sz="2400" dirty="0" smtClean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The </a:t>
            </a:r>
            <a:r>
              <a:rPr lang="x-none" sz="2400" dirty="0" smtClean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sample </a:t>
            </a:r>
            <a:r>
              <a:rPr lang="x-none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size was </a:t>
            </a:r>
            <a:r>
              <a:rPr lang="x-none" sz="2400" dirty="0" smtClean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136.</a:t>
            </a:r>
            <a:endParaRPr lang="en-US" sz="2400" dirty="0" smtClean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r>
              <a:rPr lang="x-none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 Sample size </a:t>
            </a:r>
            <a:r>
              <a:rPr lang="x-none" sz="2400" dirty="0" smtClean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was </a:t>
            </a:r>
            <a:r>
              <a:rPr lang="x-none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calculated by comparing paired </a:t>
            </a:r>
            <a:r>
              <a:rPr lang="x-none" sz="2400" dirty="0" smtClean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differences.</a:t>
            </a:r>
            <a:r>
              <a:rPr lang="x-none" sz="2400" baseline="30000" dirty="0" smtClean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14</a:t>
            </a:r>
            <a:endParaRPr lang="en-US" sz="2400" baseline="30000" dirty="0" smtClean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endParaRPr lang="en-US" sz="2400" baseline="30000" dirty="0" smtClean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Sampling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technique</a:t>
            </a:r>
            <a:endParaRPr lang="en-US" sz="2400" baseline="300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>
              <a:buFont typeface="Arial"/>
              <a:buChar char="•"/>
            </a:pPr>
            <a:r>
              <a:rPr lang="en-US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Convenient sampling </a:t>
            </a:r>
          </a:p>
          <a:p>
            <a:pPr>
              <a:buFont typeface="Arial"/>
              <a:buChar char="•"/>
            </a:pPr>
            <a:r>
              <a:rPr lang="en-US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All FCHVs of  those selected municipalities</a:t>
            </a:r>
          </a:p>
          <a:p>
            <a:endParaRPr lang="x-none" sz="2400" baseline="300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565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="" xmlns:a16="http://schemas.microsoft.com/office/drawing/2014/main" id="{2CB962CF-61A3-4EF9-94F6-7C59B032952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3847BD-5057-B58A-7E71-1EFE1E7F2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540" y="1061793"/>
            <a:ext cx="8165432" cy="1119205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ea typeface="Calibri Light"/>
                <a:cs typeface="Arial" panose="020B0604020202020204" pitchFamily="34" charset="0"/>
              </a:rPr>
              <a:t>Training Details:</a:t>
            </a:r>
            <a:br>
              <a:rPr lang="en-US" sz="3200" b="1" dirty="0" smtClean="0">
                <a:latin typeface="Arial" panose="020B0604020202020204" pitchFamily="34" charset="0"/>
                <a:ea typeface="Calibri Light"/>
                <a:cs typeface="Arial" panose="020B0604020202020204" pitchFamily="34" charset="0"/>
              </a:rPr>
            </a:br>
            <a:r>
              <a:rPr lang="en-US" sz="3200" b="1" dirty="0" smtClean="0">
                <a:latin typeface="Arial" panose="020B0604020202020204" pitchFamily="34" charset="0"/>
                <a:ea typeface="Calibri Light"/>
                <a:cs typeface="Arial" panose="020B0604020202020204" pitchFamily="34" charset="0"/>
              </a:rPr>
              <a:t/>
            </a:r>
            <a:br>
              <a:rPr lang="en-US" sz="3200" b="1" dirty="0" smtClean="0">
                <a:latin typeface="Arial" panose="020B0604020202020204" pitchFamily="34" charset="0"/>
                <a:ea typeface="Calibri Light"/>
                <a:cs typeface="Arial" panose="020B0604020202020204" pitchFamily="34" charset="0"/>
              </a:rPr>
            </a:br>
            <a:r>
              <a:rPr lang="en-US" sz="3200" b="1" dirty="0" smtClean="0">
                <a:latin typeface="Arial" panose="020B0604020202020204" pitchFamily="34" charset="0"/>
                <a:ea typeface="Calibri Light"/>
                <a:cs typeface="Arial" panose="020B0604020202020204" pitchFamily="34" charset="0"/>
              </a:rPr>
              <a:t>1) Hypertension </a:t>
            </a:r>
            <a:r>
              <a:rPr lang="en-US" sz="3200" b="1" dirty="0">
                <a:latin typeface="Arial" panose="020B0604020202020204" pitchFamily="34" charset="0"/>
                <a:ea typeface="Calibri Light"/>
                <a:cs typeface="Arial" panose="020B0604020202020204" pitchFamily="34" charset="0"/>
              </a:rPr>
              <a:t>Knowledge</a:t>
            </a:r>
          </a:p>
          <a:p>
            <a:endParaRPr lang="en-US" sz="3200" b="1" dirty="0">
              <a:latin typeface="Arial" panose="020B0604020202020204" pitchFamily="34" charset="0"/>
              <a:ea typeface="Calibri Light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BA1AC1A-8BC2-2918-42D5-B7EA6C4CCA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598" y="2185670"/>
            <a:ext cx="4683933" cy="3935044"/>
          </a:xfrm>
        </p:spPr>
        <p:txBody>
          <a:bodyPr vert="horz" lIns="91440" tIns="45720" rIns="91440" bIns="45720" rtlCol="0" anchor="t">
            <a:noAutofit/>
          </a:bodyPr>
          <a:lstStyle/>
          <a:p>
            <a:pPr lvl="1"/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Classification of blood pressure</a:t>
            </a:r>
          </a:p>
          <a:p>
            <a:pPr lvl="1"/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Causes  and symptoms of hypertension</a:t>
            </a:r>
          </a:p>
          <a:p>
            <a:pPr lvl="1"/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Risk factors  and complications of hypertension</a:t>
            </a:r>
          </a:p>
          <a:p>
            <a:pPr lvl="1"/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Benefits of lifestyle changes</a:t>
            </a:r>
          </a:p>
          <a:p>
            <a:pPr lvl="1"/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Potential barriers to hypertension management</a:t>
            </a:r>
          </a:p>
          <a:p>
            <a:pPr lvl="1"/>
            <a:r>
              <a:rPr lang="en-US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Prevention and control of  hypertension </a:t>
            </a:r>
          </a:p>
          <a:p>
            <a:pPr lvl="1"/>
            <a:endParaRPr lang="en-US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1"/>
            <a:endParaRPr lang="en-US" b="1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lvl="1"/>
            <a:endParaRPr lang="en-US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5" name="Content Placeholder 3" descr="A person standing in front of a white board&#10;&#10;Description automatically generated">
            <a:extLst>
              <a:ext uri="{FF2B5EF4-FFF2-40B4-BE49-F238E27FC236}">
                <a16:creationId xmlns="" xmlns:a16="http://schemas.microsoft.com/office/drawing/2014/main" id="{3E553687-6B07-989F-B5A7-EDB1850E83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247" r="17280" b="-3"/>
          <a:stretch/>
        </p:blipFill>
        <p:spPr>
          <a:xfrm>
            <a:off x="5653103" y="2180998"/>
            <a:ext cx="3134869" cy="4145816"/>
          </a:xfrm>
          <a:prstGeom prst="rect">
            <a:avLst/>
          </a:prstGeom>
        </p:spPr>
      </p:pic>
      <p:pic>
        <p:nvPicPr>
          <p:cNvPr id="7" name="Content Placeholder 3" descr="A person standing in front of a group of people sitting in chairs&#10;&#10;Description automatically generated">
            <a:extLst>
              <a:ext uri="{FF2B5EF4-FFF2-40B4-BE49-F238E27FC236}">
                <a16:creationId xmlns="" xmlns:a16="http://schemas.microsoft.com/office/drawing/2014/main" id="{AA249E2F-3480-6948-4377-92075BED365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24" r="39374" b="-3"/>
          <a:stretch/>
        </p:blipFill>
        <p:spPr>
          <a:xfrm>
            <a:off x="8931081" y="2181777"/>
            <a:ext cx="3077479" cy="41654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49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84FD9A6-5AC6-76D5-ECF7-944F3B639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70257"/>
            <a:ext cx="10573109" cy="793601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ea typeface="Calibri Light"/>
                <a:cs typeface="Arial" panose="020B0604020202020204" pitchFamily="34" charset="0"/>
              </a:rPr>
              <a:t>2) Blood </a:t>
            </a:r>
            <a:r>
              <a:rPr lang="en-US" sz="3200" b="1" dirty="0">
                <a:latin typeface="Arial" panose="020B0604020202020204" pitchFamily="34" charset="0"/>
                <a:ea typeface="Calibri Light"/>
                <a:cs typeface="Arial" panose="020B0604020202020204" pitchFamily="34" charset="0"/>
              </a:rPr>
              <a:t>pressure measurement skills</a:t>
            </a:r>
            <a:endParaRPr lang="en-US" sz="3200" dirty="0">
              <a:latin typeface="Arial" panose="020B0604020202020204" pitchFamily="34" charset="0"/>
              <a:ea typeface="Calibri Light"/>
              <a:cs typeface="Arial" panose="020B0604020202020204" pitchFamily="34" charset="0"/>
            </a:endParaRPr>
          </a:p>
          <a:p>
            <a:endParaRPr lang="en-US" sz="3200" b="1" dirty="0">
              <a:latin typeface="Arial" panose="020B0604020202020204" pitchFamily="34" charset="0"/>
              <a:ea typeface="Calibri Light"/>
              <a:cs typeface="Arial" panose="020B0604020202020204" pitchFamily="34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92E5B232-FE5A-5B08-2352-43EA00AE90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Provided clear instructions and training on measuring and recording  blood pressure accurately through digital blood pressure machine.</a:t>
            </a:r>
            <a:endParaRPr lang="en-US" sz="2400" dirty="0"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8" name="Content Placeholder 6" descr="A group of women sitting in chairs in a room&#10;&#10;Description automatically generated">
            <a:extLst>
              <a:ext uri="{FF2B5EF4-FFF2-40B4-BE49-F238E27FC236}">
                <a16:creationId xmlns="" xmlns:a16="http://schemas.microsoft.com/office/drawing/2014/main" id="{365B4A5E-C872-8538-E5D1-73F55AF08F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615" y="2760154"/>
            <a:ext cx="4896013" cy="3661227"/>
          </a:xfrm>
          <a:prstGeom prst="rect">
            <a:avLst/>
          </a:prstGeom>
        </p:spPr>
      </p:pic>
      <p:pic>
        <p:nvPicPr>
          <p:cNvPr id="9" name="Picture 8" descr="A group of people sitting in chairs in a room&#10;&#10;Description automatically generated">
            <a:extLst>
              <a:ext uri="{FF2B5EF4-FFF2-40B4-BE49-F238E27FC236}">
                <a16:creationId xmlns="" xmlns:a16="http://schemas.microsoft.com/office/drawing/2014/main" id="{C9DE116F-AA29-4258-2E03-CEF8F963E6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4226" y="2760452"/>
            <a:ext cx="4902681" cy="3666228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748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xmlns="" id="{E777E57D-6A88-4B5B-A068-2BA7FF4E8CC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3D1AAC-A2B9-2759-6791-082BF463D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02920"/>
            <a:ext cx="10509504" cy="1975104"/>
          </a:xfrm>
        </p:spPr>
        <p:txBody>
          <a:bodyPr anchor="b">
            <a:normAutofit/>
          </a:bodyPr>
          <a:lstStyle/>
          <a:p>
            <a:r>
              <a:rPr lang="en-US" sz="3200" b="1" dirty="0">
                <a:latin typeface="Arial" panose="020B0604020202020204" pitchFamily="34" charset="0"/>
                <a:ea typeface="Calibri Light"/>
                <a:cs typeface="Arial" panose="020B0604020202020204" pitchFamily="34" charset="0"/>
              </a:rPr>
              <a:t>Study variables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F7117410-A2A4-4085-9ADC-46744551DB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42772" y="0"/>
            <a:ext cx="10506456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99F74EB5-E547-4FB4-95F5-BCC788F3C4A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41248" y="2894076"/>
            <a:ext cx="10506456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FDF5B0A-17F4-31E7-0F27-D0F2322919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2913870"/>
            <a:ext cx="10509504" cy="313031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Dependent variables                             </a:t>
            </a:r>
            <a:r>
              <a:rPr lang="en-US" sz="2400" b="1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Independent </a:t>
            </a:r>
            <a:r>
              <a:rPr lang="en-US" sz="24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variables</a:t>
            </a:r>
            <a:endParaRPr lang="en-US" sz="2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Hypertension knowledge score               </a:t>
            </a:r>
            <a:r>
              <a:rPr lang="en-US" sz="24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Socio-demographic </a:t>
            </a:r>
            <a:r>
              <a:rPr lang="en-US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characteristics</a:t>
            </a:r>
          </a:p>
          <a:p>
            <a:pPr marL="0" indent="0">
              <a:buNone/>
            </a:pPr>
            <a:r>
              <a:rPr lang="en-US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BP measurement skills score                  </a:t>
            </a:r>
            <a:r>
              <a:rPr lang="en-US" sz="2400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General </a:t>
            </a:r>
            <a:r>
              <a:rPr lang="en-US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performance measurement</a:t>
            </a:r>
          </a:p>
          <a:p>
            <a:pPr marL="0" indent="0">
              <a:buNone/>
            </a:pPr>
            <a:endParaRPr lang="en-US" sz="2400" b="1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20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="" xmlns:a16="http://schemas.microsoft.com/office/drawing/2014/main" id="{53F29798-D584-4792-9B62-3F5F5C36D6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0C2DC449-8292-425D-9EE3-48DC637E3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17" y="444112"/>
            <a:ext cx="10515600" cy="150588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 kern="1200" dirty="0">
                <a:latin typeface="Arial" panose="020B0604020202020204" pitchFamily="34" charset="0"/>
                <a:cs typeface="Arial" panose="020B0604020202020204" pitchFamily="34" charset="0"/>
              </a:rPr>
              <a:t>Tools and </a:t>
            </a:r>
            <a:r>
              <a:rPr lang="en-US" sz="3200" b="1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technique</a:t>
            </a:r>
            <a:endParaRPr lang="en-US" sz="3200" b="1" kern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Content Placeholder 7">
            <a:extLst>
              <a:ext uri="{FF2B5EF4-FFF2-40B4-BE49-F238E27FC236}">
                <a16:creationId xmlns="" xmlns:a16="http://schemas.microsoft.com/office/drawing/2014/main" id="{2E29A6F7-5E9E-C4B1-D949-F3C76264DB9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2588053"/>
              </p:ext>
            </p:extLst>
          </p:nvPr>
        </p:nvGraphicFramePr>
        <p:xfrm>
          <a:off x="838200" y="1507109"/>
          <a:ext cx="9793405" cy="4388746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1713931">
                  <a:extLst>
                    <a:ext uri="{9D8B030D-6E8A-4147-A177-3AD203B41FA5}">
                      <a16:colId xmlns="" xmlns:a16="http://schemas.microsoft.com/office/drawing/2014/main" val="1449126251"/>
                    </a:ext>
                  </a:extLst>
                </a:gridCol>
                <a:gridCol w="1665027">
                  <a:extLst>
                    <a:ext uri="{9D8B030D-6E8A-4147-A177-3AD203B41FA5}">
                      <a16:colId xmlns="" xmlns:a16="http://schemas.microsoft.com/office/drawing/2014/main" val="3545513346"/>
                    </a:ext>
                  </a:extLst>
                </a:gridCol>
                <a:gridCol w="1883391">
                  <a:extLst>
                    <a:ext uri="{9D8B030D-6E8A-4147-A177-3AD203B41FA5}">
                      <a16:colId xmlns="" xmlns:a16="http://schemas.microsoft.com/office/drawing/2014/main" val="3075832797"/>
                    </a:ext>
                  </a:extLst>
                </a:gridCol>
                <a:gridCol w="4531056">
                  <a:extLst>
                    <a:ext uri="{9D8B030D-6E8A-4147-A177-3AD203B41FA5}">
                      <a16:colId xmlns="" xmlns:a16="http://schemas.microsoft.com/office/drawing/2014/main" val="4008799746"/>
                    </a:ext>
                  </a:extLst>
                </a:gridCol>
              </a:tblGrid>
              <a:tr h="338935"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kern="1200" cap="none" spc="6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 Variable </a:t>
                      </a:r>
                      <a:endParaRPr lang="en-US" sz="2200" b="1" cap="none" spc="6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845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kern="1200" cap="none" spc="6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     Tool</a:t>
                      </a:r>
                      <a:endParaRPr lang="en-US" sz="2200" b="1" cap="none" spc="6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845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kern="1200" cap="none" spc="6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   Technique</a:t>
                      </a:r>
                      <a:endParaRPr lang="en-US" sz="2200" b="1" cap="none" spc="6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845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i="0" kern="1200" cap="none" spc="6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    Validity/Reliability</a:t>
                      </a:r>
                      <a:endParaRPr lang="en-US" sz="2200" b="1" cap="none" spc="6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8454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75321515"/>
                  </a:ext>
                </a:extLst>
              </a:tr>
              <a:tr h="598023"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i="0" kern="1200" cap="none" spc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Socio-demographic</a:t>
                      </a:r>
                      <a:endParaRPr lang="en-US" sz="2200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84542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i="0" kern="1200" cap="none" spc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Standard questions</a:t>
                      </a:r>
                      <a:endParaRPr lang="en-US" sz="2200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84542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i="0" kern="1200" cap="none" spc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Face - to- face interview</a:t>
                      </a:r>
                      <a:endParaRPr lang="en-US" sz="2200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84542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i="0" kern="1200" cap="none" spc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Standard tool in Nepal</a:t>
                      </a:r>
                      <a:endParaRPr lang="en-US" sz="2200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84542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07451373"/>
                  </a:ext>
                </a:extLst>
              </a:tr>
              <a:tr h="2728434"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i="0" kern="1200" cap="none" spc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Hypertension knowledge</a:t>
                      </a:r>
                      <a:endParaRPr lang="en-US" sz="2200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84542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i="0" kern="1200" cap="none" spc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Hypertension </a:t>
                      </a:r>
                      <a:r>
                        <a:rPr lang="en-US" sz="2200" b="0" i="0" kern="1200" cap="none" spc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Knowledge </a:t>
                      </a:r>
                      <a:r>
                        <a:rPr lang="en-US" sz="2200" b="0" i="0" kern="1200" cap="none" spc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Level Scale (HK-LS</a:t>
                      </a:r>
                      <a:r>
                        <a:rPr lang="en-US" sz="2200" b="0" i="0" kern="1200" cap="none" spc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2200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84542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i="0" kern="1200" cap="none" spc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Face - to- face interview</a:t>
                      </a:r>
                      <a:endParaRPr lang="en-US" sz="2200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84542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i="0" kern="1200" cap="none" spc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r>
                        <a:rPr lang="en-US" sz="2200" b="0" i="0" kern="1200" cap="none" spc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eliability </a:t>
                      </a:r>
                      <a:r>
                        <a:rPr lang="en-US" sz="2200" b="0" i="0" kern="1200" cap="none" spc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 content validity of the original scale, developed in Turkey, were obtained as 0.82 and 60.3%. </a:t>
                      </a:r>
                      <a:r>
                        <a:rPr lang="en-US" sz="2200" b="0" i="0" kern="1200" cap="none" spc="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  <a:p>
                      <a:pPr marL="0" lv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2200" b="0" i="0" kern="1200" cap="none" spc="0" baseline="30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i="0" kern="1200" cap="none" spc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Validated in Saudi Arabia, Indonesia and Brazil.</a:t>
                      </a:r>
                      <a:r>
                        <a:rPr lang="en-US" sz="2200" b="0" i="0" kern="1200" cap="none" spc="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18-20</a:t>
                      </a:r>
                    </a:p>
                    <a:p>
                      <a:pPr marL="0" lv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2200" b="0" i="0" kern="1200" cap="none" spc="0" baseline="30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0" i="0" kern="1200" cap="none" spc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Pretested</a:t>
                      </a:r>
                      <a:r>
                        <a:rPr lang="en-US" sz="2200" b="0" i="0" kern="1200" cap="none" spc="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2200" b="0" i="0" kern="1200" cap="none" spc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translated tool among 10% of the participants,  C</a:t>
                      </a:r>
                      <a:r>
                        <a:rPr lang="en-US" sz="2200" b="0" i="0" kern="1200" cap="none" spc="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ronbach alpha (0.7).</a:t>
                      </a:r>
                    </a:p>
                  </a:txBody>
                  <a:tcPr marL="0" marR="0" marT="84542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59333658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373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DFA98F4-4C28-99A7-3804-15ABCEF66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904" y="1167635"/>
            <a:ext cx="10515600" cy="462922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Arial" panose="020B0604020202020204" pitchFamily="34" charset="0"/>
                <a:ea typeface="Calibri Light"/>
                <a:cs typeface="Arial" panose="020B0604020202020204" pitchFamily="34" charset="0"/>
              </a:rPr>
              <a:t>Tools and </a:t>
            </a:r>
            <a:r>
              <a:rPr lang="en-US" sz="3200" b="1" dirty="0" smtClean="0">
                <a:latin typeface="Arial" panose="020B0604020202020204" pitchFamily="34" charset="0"/>
                <a:ea typeface="Calibri Light"/>
                <a:cs typeface="Arial" panose="020B0604020202020204" pitchFamily="34" charset="0"/>
              </a:rPr>
              <a:t>technique</a:t>
            </a:r>
            <a:endParaRPr lang="en-US" sz="3200" b="1" dirty="0">
              <a:latin typeface="Arial" panose="020B0604020202020204" pitchFamily="34" charset="0"/>
              <a:ea typeface="Calibri Light"/>
              <a:cs typeface="Arial" panose="020B0604020202020204" pitchFamily="34" charset="0"/>
            </a:endParaRPr>
          </a:p>
          <a:p>
            <a:endParaRPr lang="en-US" sz="3200" dirty="0">
              <a:latin typeface="Arial" panose="020B0604020202020204" pitchFamily="34" charset="0"/>
              <a:ea typeface="Calibri Light"/>
              <a:cs typeface="Arial" panose="020B0604020202020204" pitchFamily="34" charset="0"/>
            </a:endParaRP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="" xmlns:a16="http://schemas.microsoft.com/office/drawing/2014/main" id="{BFD20F03-E41A-402C-B066-953354728B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7938414"/>
              </p:ext>
            </p:extLst>
          </p:nvPr>
        </p:nvGraphicFramePr>
        <p:xfrm>
          <a:off x="692371" y="1600326"/>
          <a:ext cx="9966531" cy="333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2591">
                  <a:extLst>
                    <a:ext uri="{9D8B030D-6E8A-4147-A177-3AD203B41FA5}">
                      <a16:colId xmlns="" xmlns:a16="http://schemas.microsoft.com/office/drawing/2014/main" val="411337625"/>
                    </a:ext>
                  </a:extLst>
                </a:gridCol>
                <a:gridCol w="2552131">
                  <a:extLst>
                    <a:ext uri="{9D8B030D-6E8A-4147-A177-3AD203B41FA5}">
                      <a16:colId xmlns="" xmlns:a16="http://schemas.microsoft.com/office/drawing/2014/main" val="3785400956"/>
                    </a:ext>
                  </a:extLst>
                </a:gridCol>
                <a:gridCol w="2101755">
                  <a:extLst>
                    <a:ext uri="{9D8B030D-6E8A-4147-A177-3AD203B41FA5}">
                      <a16:colId xmlns="" xmlns:a16="http://schemas.microsoft.com/office/drawing/2014/main" val="1018008324"/>
                    </a:ext>
                  </a:extLst>
                </a:gridCol>
                <a:gridCol w="3330054">
                  <a:extLst>
                    <a:ext uri="{9D8B030D-6E8A-4147-A177-3AD203B41FA5}">
                      <a16:colId xmlns="" xmlns:a16="http://schemas.microsoft.com/office/drawing/2014/main" val="3434863365"/>
                    </a:ext>
                  </a:extLst>
                </a:gridCol>
              </a:tblGrid>
              <a:tr h="295050">
                <a:tc>
                  <a:txBody>
                    <a:bodyPr/>
                    <a:lstStyle/>
                    <a:p>
                      <a:pPr marL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Variable 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800" marR="50800" marT="25400" marB="2540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Tool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800" marR="50800" marT="25400" marB="2540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Technique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800" marR="50800" marT="25400" marB="2540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base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Validity/Reliability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800" marR="50800" marT="25400" marB="2540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53320858"/>
                  </a:ext>
                </a:extLst>
              </a:tr>
              <a:tr h="2758511"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Skill level in BP measurement</a:t>
                      </a:r>
                    </a:p>
                  </a:txBody>
                  <a:tcPr marL="50800" marR="50800" marT="25400" marB="2540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BP</a:t>
                      </a:r>
                      <a:r>
                        <a:rPr lang="en-US" sz="2400" b="0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measurement </a:t>
                      </a:r>
                      <a:r>
                        <a:rPr lang="en-US" sz="2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Score</a:t>
                      </a:r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800" marR="50800" marT="25400" marB="2540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Observational</a:t>
                      </a:r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technique</a:t>
                      </a:r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800" marR="50800" marT="25400" marB="2540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Adopted from previous studies done in </a:t>
                      </a:r>
                      <a:r>
                        <a:rPr lang="en-US" sz="2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</a:t>
                      </a:r>
                      <a:r>
                        <a:rPr lang="en-US" sz="2400" b="0" i="0" u="none" strike="noStrike" kern="1200" dirty="0" smtClean="0">
                          <a:solidFill>
                            <a:srgbClr val="59595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lang="en-US" sz="2400" b="0" i="0" u="none" strike="noStrike" kern="1200" baseline="30000" dirty="0" smtClean="0">
                          <a:solidFill>
                            <a:srgbClr val="59595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  <a:p>
                      <a:pPr marL="0" algn="just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 kern="1200" baseline="30000" dirty="0">
                        <a:solidFill>
                          <a:srgbClr val="59595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algn="l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0" i="0" u="none" strike="noStrike" kern="1200" baseline="30000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lv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600" b="0" i="0" u="none" strike="noStrike" kern="12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Pretested translated tool among 10% of the participants , Cronbach alpha (0.8).</a:t>
                      </a:r>
                      <a:endParaRPr lang="en-US" sz="3600" b="0" i="0" u="none" strike="noStrike" kern="1200" baseline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0800" marR="50800" marT="25400" marB="2540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86392729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928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46DE7F1-4A5B-5C78-5A55-9E8C006A8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948" y="1136825"/>
            <a:ext cx="10515600" cy="822356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Arial" panose="020B0604020202020204" pitchFamily="34" charset="0"/>
                <a:ea typeface="Calibri Light"/>
                <a:cs typeface="Arial" panose="020B0604020202020204" pitchFamily="34" charset="0"/>
              </a:rPr>
              <a:t>Tools and </a:t>
            </a:r>
            <a:r>
              <a:rPr lang="en-US" sz="3200" b="1" dirty="0" smtClean="0">
                <a:latin typeface="Arial" panose="020B0604020202020204" pitchFamily="34" charset="0"/>
                <a:ea typeface="Calibri Light"/>
                <a:cs typeface="Arial" panose="020B0604020202020204" pitchFamily="34" charset="0"/>
              </a:rPr>
              <a:t>technique</a:t>
            </a:r>
            <a:endParaRPr lang="en-US" sz="3200" dirty="0">
              <a:latin typeface="Arial" panose="020B0604020202020204" pitchFamily="34" charset="0"/>
              <a:ea typeface="Calibri Light"/>
              <a:cs typeface="Arial" panose="020B0604020202020204" pitchFamily="34" charset="0"/>
            </a:endParaRPr>
          </a:p>
          <a:p>
            <a:endParaRPr lang="en-US" sz="3200" dirty="0">
              <a:latin typeface="Arial" panose="020B0604020202020204" pitchFamily="34" charset="0"/>
              <a:ea typeface="Calibri Light"/>
              <a:cs typeface="Arial" panose="020B0604020202020204" pitchFamily="34" charset="0"/>
            </a:endParaRP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="" xmlns:a16="http://schemas.microsoft.com/office/drawing/2014/main" id="{0795CE4A-CB52-2A39-2436-0DA53E4F8C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1044882"/>
              </p:ext>
            </p:extLst>
          </p:nvPr>
        </p:nvGraphicFramePr>
        <p:xfrm>
          <a:off x="690517" y="1678384"/>
          <a:ext cx="10073603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4307">
                  <a:extLst>
                    <a:ext uri="{9D8B030D-6E8A-4147-A177-3AD203B41FA5}">
                      <a16:colId xmlns="" xmlns:a16="http://schemas.microsoft.com/office/drawing/2014/main" val="158448536"/>
                    </a:ext>
                  </a:extLst>
                </a:gridCol>
                <a:gridCol w="3378545">
                  <a:extLst>
                    <a:ext uri="{9D8B030D-6E8A-4147-A177-3AD203B41FA5}">
                      <a16:colId xmlns="" xmlns:a16="http://schemas.microsoft.com/office/drawing/2014/main" val="3014093942"/>
                    </a:ext>
                  </a:extLst>
                </a:gridCol>
                <a:gridCol w="1748559">
                  <a:extLst>
                    <a:ext uri="{9D8B030D-6E8A-4147-A177-3AD203B41FA5}">
                      <a16:colId xmlns="" xmlns:a16="http://schemas.microsoft.com/office/drawing/2014/main" val="1715943635"/>
                    </a:ext>
                  </a:extLst>
                </a:gridCol>
                <a:gridCol w="3012192">
                  <a:extLst>
                    <a:ext uri="{9D8B030D-6E8A-4147-A177-3AD203B41FA5}">
                      <a16:colId xmlns="" xmlns:a16="http://schemas.microsoft.com/office/drawing/2014/main" val="1724025654"/>
                    </a:ext>
                  </a:extLst>
                </a:gridCol>
              </a:tblGrid>
              <a:tr h="237241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Variable </a:t>
                      </a:r>
                      <a:endParaRPr lang="en-US" sz="2400" b="1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90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Tool</a:t>
                      </a:r>
                      <a:endParaRPr lang="en-US" sz="2400" b="1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90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Technique</a:t>
                      </a:r>
                      <a:endParaRPr lang="en-US" sz="2400" b="1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90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Validity/Reliability</a:t>
                      </a:r>
                      <a:endParaRPr lang="en-US" sz="2400" b="1" i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90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90013452"/>
                  </a:ext>
                </a:extLst>
              </a:tr>
              <a:tr h="1697187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General performance</a:t>
                      </a:r>
                      <a:endParaRPr lang="en-US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l">
                        <a:buNone/>
                      </a:pP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90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Standard Questions</a:t>
                      </a:r>
                      <a:endParaRPr lang="en-US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l">
                        <a:buNone/>
                      </a:pP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90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Face to face interview</a:t>
                      </a:r>
                      <a:endParaRPr lang="en-US" sz="24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l">
                        <a:buNone/>
                      </a:pP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90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0" i="0" u="none" strike="noStrike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Adopted from the previous studies done in Kenya, India.</a:t>
                      </a:r>
                      <a:r>
                        <a:rPr lang="en-US" sz="2400" b="0" i="0" u="none" strike="noStrike" baseline="300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21,22</a:t>
                      </a:r>
                    </a:p>
                    <a:p>
                      <a:pPr lvl="0" algn="just">
                        <a:buNone/>
                      </a:pP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908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75471779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68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100EDD19-6802-4EC3-95CE-CFFAB042CF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8EB2E4B2-A956-94F1-8347-F23CD72E9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018" y="603821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Arial" panose="020B0604020202020204" pitchFamily="34" charset="0"/>
                <a:ea typeface="Calibri Light"/>
                <a:cs typeface="Arial" panose="020B0604020202020204" pitchFamily="34" charset="0"/>
              </a:rPr>
              <a:t>Data analysis: Descriptive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="" xmlns:a16="http://schemas.microsoft.com/office/drawing/2014/main" id="{DB17E863-922E-4C26-BD64-E8FD41D2866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15F16A8-FBDD-A3D7-C552-810FDE722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8210266" cy="1376489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Quantitative data analysis conducted in STATA 14. 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Frequencies (%) for categorical variables.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Mean (SD) and median(IQR)  for continuous variables.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18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="" xmlns:a16="http://schemas.microsoft.com/office/drawing/2014/main" id="{84ECDE7A-6944-466D-8FFE-149A29BA6BA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3" name="Rectangle 42">
            <a:extLst>
              <a:ext uri="{FF2B5EF4-FFF2-40B4-BE49-F238E27FC236}">
                <a16:creationId xmlns="" xmlns:a16="http://schemas.microsoft.com/office/drawing/2014/main" id="{B3420082-9415-44EC-802E-C77D71D59C5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12700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45" name="Rectangle 44">
            <a:extLst>
              <a:ext uri="{FF2B5EF4-FFF2-40B4-BE49-F238E27FC236}">
                <a16:creationId xmlns="" xmlns:a16="http://schemas.microsoft.com/office/drawing/2014/main" id="{55A52C45-1FCB-4636-A80F-2849B8226C0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FAE037C6-9013-336B-1767-849E19605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Outline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="" xmlns:a16="http://schemas.microsoft.com/office/drawing/2014/main" id="{768EB4DD-3704-43AD-92B3-C4E0C6EA92C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98834" y="770799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="" xmlns:a16="http://schemas.microsoft.com/office/drawing/2014/main" id="{4493F441-306B-CEB0-5A32-35BD3E0E71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61" r="7331" b="3"/>
          <a:stretch/>
        </p:blipFill>
        <p:spPr>
          <a:xfrm>
            <a:off x="347587" y="2104213"/>
            <a:ext cx="5406007" cy="356478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BC30314-B171-24CC-4D6C-866FA3AFBE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487900"/>
            <a:ext cx="3440213" cy="3399355"/>
          </a:xfrm>
        </p:spPr>
        <p:txBody>
          <a:bodyPr vert="horz" lIns="91440" tIns="45720" rIns="91440" bIns="45720" rtlCol="0" anchor="ctr">
            <a:noAutofit/>
          </a:bodyPr>
          <a:lstStyle/>
          <a:p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Objectives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Methodology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</a:p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Conclusion and Recommendation</a:t>
            </a:r>
          </a:p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53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="" xmlns:a16="http://schemas.microsoft.com/office/drawing/2014/main" id="{6C4028FD-8BAA-4A19-BFDE-594D991B755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61CE741F-6D36-61D2-F5F0-640BD079A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350" y="1132089"/>
            <a:ext cx="10357450" cy="572976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Data analysis: Analytical</a:t>
            </a: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4C592C7-6ABF-951E-E707-13CD0C7D6504}"/>
              </a:ext>
            </a:extLst>
          </p:cNvPr>
          <p:cNvSpPr>
            <a:spLocks/>
          </p:cNvSpPr>
          <p:nvPr/>
        </p:nvSpPr>
        <p:spPr>
          <a:xfrm>
            <a:off x="1379317" y="1825625"/>
            <a:ext cx="9523084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822960">
              <a:spcAft>
                <a:spcPts val="600"/>
              </a:spcAft>
            </a:pPr>
            <a:r>
              <a:rPr lang="en-US" sz="2400" b="1" kern="1200" dirty="0">
                <a:latin typeface="Arial" panose="020B0604020202020204" pitchFamily="34" charset="0"/>
                <a:cs typeface="Arial" panose="020B0604020202020204" pitchFamily="34" charset="0"/>
              </a:rPr>
              <a:t>Paired t-test was done for before and after Training Evaluation.</a:t>
            </a:r>
          </a:p>
          <a:p>
            <a:pPr>
              <a:spcAft>
                <a:spcPts val="600"/>
              </a:spcAft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="" xmlns:a16="http://schemas.microsoft.com/office/drawing/2014/main" id="{F4A5DADF-4744-7CE6-1B1E-418F7E02AEEA}"/>
              </a:ext>
            </a:extLst>
          </p:cNvPr>
          <p:cNvSpPr/>
          <p:nvPr/>
        </p:nvSpPr>
        <p:spPr>
          <a:xfrm>
            <a:off x="1289599" y="2865321"/>
            <a:ext cx="2509494" cy="2535499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822960">
              <a:spcAft>
                <a:spcPts val="600"/>
              </a:spcAft>
            </a:pPr>
            <a:r>
              <a:rPr lang="en-US" sz="1400" b="1" kern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Socio </a:t>
            </a:r>
            <a:r>
              <a:rPr lang="en-US" sz="1400" b="1" kern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demograhic</a:t>
            </a:r>
            <a:endParaRPr lang="en-US" sz="1400" b="1" kern="1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822960">
              <a:spcAft>
                <a:spcPts val="600"/>
              </a:spcAft>
            </a:pPr>
            <a:r>
              <a:rPr lang="en-US" sz="1400" b="1" kern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just" defTabSz="822960">
              <a:spcAft>
                <a:spcPts val="600"/>
              </a:spcAft>
            </a:pPr>
            <a:r>
              <a:rPr lang="en-US" sz="1400" b="1" kern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 performance </a:t>
            </a:r>
            <a:endParaRPr lang="en-US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="" xmlns:a16="http://schemas.microsoft.com/office/drawing/2014/main" id="{C76477B7-6055-2C5A-2536-4DC308A48061}"/>
              </a:ext>
            </a:extLst>
          </p:cNvPr>
          <p:cNvSpPr/>
          <p:nvPr/>
        </p:nvSpPr>
        <p:spPr>
          <a:xfrm>
            <a:off x="6934014" y="2962319"/>
            <a:ext cx="2548503" cy="2353465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822960">
              <a:spcAft>
                <a:spcPts val="600"/>
              </a:spcAft>
            </a:pPr>
            <a:r>
              <a:rPr lang="en-US" sz="1400" b="1" kern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Hypertension Knowledge score</a:t>
            </a:r>
          </a:p>
          <a:p>
            <a:pPr algn="just" defTabSz="822960">
              <a:spcAft>
                <a:spcPts val="600"/>
              </a:spcAft>
            </a:pPr>
            <a:endParaRPr lang="en-US" sz="1400" b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822960">
              <a:spcAft>
                <a:spcPts val="600"/>
              </a:spcAft>
            </a:pPr>
            <a:r>
              <a:rPr lang="en-US" sz="1400" b="1" kern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BPmeasurement</a:t>
            </a:r>
            <a:r>
              <a:rPr lang="en-US" sz="1400" b="1" kern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kern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Skills score</a:t>
            </a:r>
            <a:endParaRPr lang="en-US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="" xmlns:a16="http://schemas.microsoft.com/office/drawing/2014/main" id="{429C58E4-4BB1-A5C1-46B5-443BB8CB8B63}"/>
              </a:ext>
            </a:extLst>
          </p:cNvPr>
          <p:cNvSpPr/>
          <p:nvPr/>
        </p:nvSpPr>
        <p:spPr>
          <a:xfrm>
            <a:off x="4540242" y="3328213"/>
            <a:ext cx="2028401" cy="1144226"/>
          </a:xfrm>
          <a:prstGeom prst="rightArrow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2960">
              <a:spcAft>
                <a:spcPts val="600"/>
              </a:spcAft>
            </a:pPr>
            <a:r>
              <a:rPr lang="en-US" sz="1620" b="1" kern="1200">
                <a:solidFill>
                  <a:schemeClr val="tx1"/>
                </a:solidFill>
                <a:latin typeface="+mn-lt"/>
                <a:ea typeface="+mn-ea"/>
                <a:cs typeface="Calibri"/>
              </a:rPr>
              <a:t>Association</a:t>
            </a:r>
            <a:endParaRPr lang="en-US" b="1">
              <a:solidFill>
                <a:schemeClr val="tx1"/>
              </a:solidFill>
              <a:cs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022CF8D-327A-D5F1-F60D-97D5A75988D5}"/>
              </a:ext>
            </a:extLst>
          </p:cNvPr>
          <p:cNvSpPr txBox="1"/>
          <p:nvPr/>
        </p:nvSpPr>
        <p:spPr>
          <a:xfrm>
            <a:off x="1700480" y="2454143"/>
            <a:ext cx="2044783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822960">
              <a:spcAft>
                <a:spcPts val="600"/>
              </a:spcAft>
            </a:pPr>
            <a:r>
              <a:rPr lang="en-US" sz="24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Exposure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D8072615-B56C-D5EC-9AD7-2131D1C15AE4}"/>
              </a:ext>
            </a:extLst>
          </p:cNvPr>
          <p:cNvSpPr txBox="1"/>
          <p:nvPr/>
        </p:nvSpPr>
        <p:spPr>
          <a:xfrm>
            <a:off x="7318863" y="2454143"/>
            <a:ext cx="254057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822960">
              <a:spcAft>
                <a:spcPts val="600"/>
              </a:spcAft>
            </a:pPr>
            <a:r>
              <a:rPr lang="en-US" sz="24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Outcome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9D8EAFC6-E95D-D879-216B-50D535F9333F}"/>
              </a:ext>
            </a:extLst>
          </p:cNvPr>
          <p:cNvSpPr txBox="1"/>
          <p:nvPr/>
        </p:nvSpPr>
        <p:spPr>
          <a:xfrm>
            <a:off x="3302758" y="5400820"/>
            <a:ext cx="418776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822960">
              <a:spcAft>
                <a:spcPts val="600"/>
              </a:spcAft>
            </a:pPr>
            <a:r>
              <a:rPr lang="en-US" sz="24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Multiple linear regression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40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="" xmlns:a16="http://schemas.microsoft.com/office/drawing/2014/main" id="{DAF1966E-FD40-4A4A-B61B-C4DF7FA05F0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>
            <a:extLst>
              <a:ext uri="{FF2B5EF4-FFF2-40B4-BE49-F238E27FC236}">
                <a16:creationId xmlns="" xmlns:a16="http://schemas.microsoft.com/office/drawing/2014/main" id="{047BFA19-D45E-416B-A404-7AF2F3F270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5" name="Rectangle 24">
            <a:extLst>
              <a:ext uri="{FF2B5EF4-FFF2-40B4-BE49-F238E27FC236}">
                <a16:creationId xmlns="" xmlns:a16="http://schemas.microsoft.com/office/drawing/2014/main" id="{8E0105E7-23DB-4CF2-8258-FF47C7620F6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1E780FA8-F222-8E5E-E73C-63203DE2C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Ethical consideration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074B4F7D-14B2-478B-8BF5-01E4E0C5D26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E1BFB05-6538-29A1-043E-A1C0A2078A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2594" y="2236198"/>
            <a:ext cx="10470052" cy="424135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Research was approved by the Institutional Review Committee (IRC) of Kathmandu University School of Medical Sciences.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Consent form 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Voluntary participation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59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1A95671B-3CC6-4792-9114-B74FAEA224E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B8B45470-3475-CD8F-225B-088A29FBD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512" y="423142"/>
            <a:ext cx="9253183" cy="570469"/>
          </a:xfrm>
        </p:spPr>
        <p:txBody>
          <a:bodyPr anchor="ctr">
            <a:norm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Results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: Quantitative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5C4B573-4566-691C-1A6A-DC58A0154C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5402" y="1219955"/>
            <a:ext cx="10331354" cy="45719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Table 1 Socio-demographic characteristics of the participants (n=131)</a:t>
            </a:r>
            <a:endParaRPr lang="en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="" xmlns:a16="http://schemas.microsoft.com/office/drawing/2014/main" id="{72D4F2EF-BA9D-9E62-D61E-EAFC429930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33570"/>
              </p:ext>
            </p:extLst>
          </p:nvPr>
        </p:nvGraphicFramePr>
        <p:xfrm>
          <a:off x="2228490" y="1509622"/>
          <a:ext cx="7244170" cy="52482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85508">
                  <a:extLst>
                    <a:ext uri="{9D8B030D-6E8A-4147-A177-3AD203B41FA5}">
                      <a16:colId xmlns="" xmlns:a16="http://schemas.microsoft.com/office/drawing/2014/main" val="2561800716"/>
                    </a:ext>
                  </a:extLst>
                </a:gridCol>
                <a:gridCol w="1979331">
                  <a:extLst>
                    <a:ext uri="{9D8B030D-6E8A-4147-A177-3AD203B41FA5}">
                      <a16:colId xmlns="" xmlns:a16="http://schemas.microsoft.com/office/drawing/2014/main" val="2607145333"/>
                    </a:ext>
                  </a:extLst>
                </a:gridCol>
                <a:gridCol w="1979331">
                  <a:extLst>
                    <a:ext uri="{9D8B030D-6E8A-4147-A177-3AD203B41FA5}">
                      <a16:colId xmlns="" xmlns:a16="http://schemas.microsoft.com/office/drawing/2014/main" val="2416592219"/>
                    </a:ext>
                  </a:extLst>
                </a:gridCol>
              </a:tblGrid>
              <a:tr h="267902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Characteristics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2" marR="4527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Frequency (%)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2" marR="4527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8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1" marR="45271" marT="0" marB="0" anchor="ctr">
                    <a:lnL w="0">
                      <a:noFill/>
                    </a:lnL>
                    <a:lnR w="0">
                      <a:noFill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057133100"/>
                  </a:ext>
                </a:extLst>
              </a:tr>
              <a:tr h="267902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Age(</a:t>
                      </a:r>
                      <a:r>
                        <a:rPr lang="en-US" sz="1800" b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Mean±SD</a:t>
                      </a:r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2" marR="4527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 47.0±10.4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2" marR="45272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1" marR="45271" marT="0" marB="0" anchor="ctr">
                    <a:lnL w="0">
                      <a:noFill/>
                    </a:lnL>
                    <a:lnR w="0">
                      <a:noFill/>
                    </a:lnR>
                    <a:lnT w="12700">
                      <a:solidFill>
                        <a:srgbClr val="000000"/>
                      </a:solidFill>
                    </a:lnT>
                    <a:lnB w="0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11031169"/>
                  </a:ext>
                </a:extLst>
              </a:tr>
              <a:tr h="267902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Educational level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2" marR="4527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2" marR="4527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1" marR="45271" marT="0" marB="0"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60793015"/>
                  </a:ext>
                </a:extLst>
              </a:tr>
              <a:tr h="310444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 Illiterate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2" marR="4527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47 (35.8)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2" marR="4527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1" marR="45271" marT="0" marB="0"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225363484"/>
                  </a:ext>
                </a:extLst>
              </a:tr>
              <a:tr h="268111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 Primary level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2" marR="4527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49 (37.4)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2" marR="4527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8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1" marR="45271" marT="0" marB="0"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747891838"/>
                  </a:ext>
                </a:extLst>
              </a:tr>
              <a:tr h="267902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 Secondary level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2" marR="4527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 (19.0)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2" marR="4527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1" marR="45271" marT="0" marB="0"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36248765"/>
                  </a:ext>
                </a:extLst>
              </a:tr>
              <a:tr h="267902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 Higher secondary level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2" marR="4527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          10 (7.6)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2" marR="4527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1" marR="45271" marT="0" marB="0"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628902178"/>
                  </a:ext>
                </a:extLst>
              </a:tr>
              <a:tr h="267902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Ethnicity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2" marR="4527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2" marR="4527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1" marR="45271" marT="0" marB="0"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069090808"/>
                  </a:ext>
                </a:extLst>
              </a:tr>
              <a:tr h="267902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 Brahmin/</a:t>
                      </a:r>
                      <a:r>
                        <a:rPr lang="en-US" sz="1800" b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chhetri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2" marR="4527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73 (55.7)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2" marR="4527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8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1" marR="45271" marT="0" marB="0"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15117213"/>
                  </a:ext>
                </a:extLst>
              </a:tr>
              <a:tr h="267902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 Newar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2" marR="4527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 (9.9)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2" marR="4527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1" marR="45271" marT="0" marB="0"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653807315"/>
                  </a:ext>
                </a:extLst>
              </a:tr>
              <a:tr h="267902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 Rai/</a:t>
                      </a:r>
                      <a:r>
                        <a:rPr lang="en-US" sz="1800" b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limbu</a:t>
                      </a:r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/Sherpa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2" marR="4527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32 (24.4)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2" marR="4527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1" marR="45271" marT="0" marB="0"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522241553"/>
                  </a:ext>
                </a:extLst>
              </a:tr>
              <a:tr h="267902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 Others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2" marR="4527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 (9.9)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2" marR="4527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1" marR="45271" marT="0" marB="0"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070474925"/>
                  </a:ext>
                </a:extLst>
              </a:tr>
              <a:tr h="267902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Religion: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2" marR="4527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2" marR="4527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1" marR="45271" marT="0" marB="0"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0794794"/>
                  </a:ext>
                </a:extLst>
              </a:tr>
              <a:tr h="267902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 Hindu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2" marR="4527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89 (67.9)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2" marR="4527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8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1" marR="45271" marT="0" marB="0"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872971762"/>
                  </a:ext>
                </a:extLst>
              </a:tr>
              <a:tr h="267902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 Non-Hindu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2" marR="4527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42 (32.0)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2" marR="4527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1" marR="45271" marT="0" marB="0"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829007606"/>
                  </a:ext>
                </a:extLst>
              </a:tr>
              <a:tr h="267902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Occupation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2" marR="4527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2" marR="4527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1" marR="45271" marT="0" marB="0"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05187225"/>
                  </a:ext>
                </a:extLst>
              </a:tr>
              <a:tr h="267901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 Homemaker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2" marR="4527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 (7.6)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2" marR="4527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1" marR="45271" marT="0" marB="0"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264409956"/>
                  </a:ext>
                </a:extLst>
              </a:tr>
              <a:tr h="267902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 Agriculture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2" marR="4527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115 (87.7)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2" marR="4527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8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1" marR="45271" marT="0" marB="0"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735159866"/>
                  </a:ext>
                </a:extLst>
              </a:tr>
              <a:tr h="267902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 Others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2" marR="4527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6 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(4.5)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2" marR="4527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271" marR="45271" marT="0" marB="0" anchor="ctr">
                    <a:lnL w="0">
                      <a:noFill/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632356477"/>
                  </a:ext>
                </a:extLst>
              </a:tr>
            </a:tbl>
          </a:graphicData>
        </a:graphic>
      </p:graphicFrame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65E1C661-AA36-B6CB-2BF6-F6254B6DFD65}"/>
              </a:ext>
            </a:extLst>
          </p:cNvPr>
          <p:cNvSpPr/>
          <p:nvPr/>
        </p:nvSpPr>
        <p:spPr>
          <a:xfrm>
            <a:off x="2229554" y="1806222"/>
            <a:ext cx="5094112" cy="253999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0B0EC5FF-9CD7-7D51-AC74-A75B34B45CC0}"/>
              </a:ext>
            </a:extLst>
          </p:cNvPr>
          <p:cNvSpPr/>
          <p:nvPr/>
        </p:nvSpPr>
        <p:spPr>
          <a:xfrm>
            <a:off x="2226730" y="2650066"/>
            <a:ext cx="5094112" cy="253999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9" name="Rectangle: Rounded Corners 8">
            <a:extLst>
              <a:ext uri="{FF2B5EF4-FFF2-40B4-BE49-F238E27FC236}">
                <a16:creationId xmlns="" xmlns:a16="http://schemas.microsoft.com/office/drawing/2014/main" id="{5D12F0B3-45B9-4111-6EEB-7ABB53D7BD1A}"/>
              </a:ext>
            </a:extLst>
          </p:cNvPr>
          <p:cNvSpPr/>
          <p:nvPr/>
        </p:nvSpPr>
        <p:spPr>
          <a:xfrm>
            <a:off x="2223910" y="3733800"/>
            <a:ext cx="5037668" cy="268110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1403DAC2-2DCD-BDE2-8A4D-D5E2EC9A2200}"/>
              </a:ext>
            </a:extLst>
          </p:cNvPr>
          <p:cNvSpPr/>
          <p:nvPr/>
        </p:nvSpPr>
        <p:spPr>
          <a:xfrm>
            <a:off x="2235198" y="5099755"/>
            <a:ext cx="5108223" cy="253999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6" name="Rectangle: Rounded Corners 15">
            <a:extLst>
              <a:ext uri="{FF2B5EF4-FFF2-40B4-BE49-F238E27FC236}">
                <a16:creationId xmlns="" xmlns:a16="http://schemas.microsoft.com/office/drawing/2014/main" id="{EC4ACF4C-5CA3-062F-414E-3A34DFF51A49}"/>
              </a:ext>
            </a:extLst>
          </p:cNvPr>
          <p:cNvSpPr/>
          <p:nvPr/>
        </p:nvSpPr>
        <p:spPr>
          <a:xfrm>
            <a:off x="2269065" y="6177844"/>
            <a:ext cx="5080001" cy="253999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98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="" xmlns:a16="http://schemas.microsoft.com/office/drawing/2014/main" id="{58A9EF79-5D4A-321A-A522-5436C915CD7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2460702"/>
              </p:ext>
            </p:extLst>
          </p:nvPr>
        </p:nvGraphicFramePr>
        <p:xfrm>
          <a:off x="1268346" y="2442706"/>
          <a:ext cx="9679858" cy="25516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02353">
                  <a:extLst>
                    <a:ext uri="{9D8B030D-6E8A-4147-A177-3AD203B41FA5}">
                      <a16:colId xmlns="" xmlns:a16="http://schemas.microsoft.com/office/drawing/2014/main" val="2011873714"/>
                    </a:ext>
                  </a:extLst>
                </a:gridCol>
                <a:gridCol w="3777505">
                  <a:extLst>
                    <a:ext uri="{9D8B030D-6E8A-4147-A177-3AD203B41FA5}">
                      <a16:colId xmlns="" xmlns:a16="http://schemas.microsoft.com/office/drawing/2014/main" val="1340702053"/>
                    </a:ext>
                  </a:extLst>
                </a:gridCol>
              </a:tblGrid>
              <a:tr h="323721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Monthly income in NRs median (IQR)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09" marR="714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5000 (10000-3000)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09" marR="714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139841768"/>
                  </a:ext>
                </a:extLst>
              </a:tr>
              <a:tr h="323721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Annual household per capita income median (IQR)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09" marR="714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25000 (45000-10000)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09" marR="714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73960393"/>
                  </a:ext>
                </a:extLst>
              </a:tr>
              <a:tr h="609357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Number of training received during past 12 months (Mean± SD)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09" marR="714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1.9±1.4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09" marR="714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953314791"/>
                  </a:ext>
                </a:extLst>
              </a:tr>
              <a:tr h="323721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Duration worked as an FCHVs in years (</a:t>
                      </a:r>
                      <a:r>
                        <a:rPr lang="en-US" sz="1800" b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Mean±SD</a:t>
                      </a:r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09" marR="714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18.6±12.8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09" marR="714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869021360"/>
                  </a:ext>
                </a:extLst>
              </a:tr>
              <a:tr h="323721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Received training on hypertension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09" marR="714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b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09" marR="714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493705272"/>
                  </a:ext>
                </a:extLst>
              </a:tr>
              <a:tr h="323721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 Yes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09" marR="714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 (6.8)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09" marR="714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173374486"/>
                  </a:ext>
                </a:extLst>
              </a:tr>
              <a:tr h="323721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 No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09" marR="714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122 (93.1)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09" marR="7140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968118712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="" xmlns:a16="http://schemas.microsoft.com/office/drawing/2014/main" id="{28C65F16-54ED-74E2-D65E-F491CCF21B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9712778"/>
              </p:ext>
            </p:extLst>
          </p:nvPr>
        </p:nvGraphicFramePr>
        <p:xfrm>
          <a:off x="1293962" y="1854679"/>
          <a:ext cx="9408865" cy="4638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37114">
                  <a:extLst>
                    <a:ext uri="{9D8B030D-6E8A-4147-A177-3AD203B41FA5}">
                      <a16:colId xmlns="" xmlns:a16="http://schemas.microsoft.com/office/drawing/2014/main" val="2372852008"/>
                    </a:ext>
                  </a:extLst>
                </a:gridCol>
                <a:gridCol w="3671751">
                  <a:extLst>
                    <a:ext uri="{9D8B030D-6E8A-4147-A177-3AD203B41FA5}">
                      <a16:colId xmlns="" xmlns:a16="http://schemas.microsoft.com/office/drawing/2014/main" val="3251512002"/>
                    </a:ext>
                  </a:extLst>
                </a:gridCol>
              </a:tblGrid>
              <a:tr h="46382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Characteristics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Frequency (%)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651307386"/>
                  </a:ext>
                </a:extLst>
              </a:tr>
            </a:tbl>
          </a:graphicData>
        </a:graphic>
      </p:graphicFrame>
      <p:sp>
        <p:nvSpPr>
          <p:cNvPr id="8" name="Title 7">
            <a:extLst>
              <a:ext uri="{FF2B5EF4-FFF2-40B4-BE49-F238E27FC236}">
                <a16:creationId xmlns="" xmlns:a16="http://schemas.microsoft.com/office/drawing/2014/main" id="{5C4609DC-B403-50DC-7764-D9A3862B0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6837" y="1610436"/>
            <a:ext cx="8760180" cy="43302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ts val="1000"/>
              </a:spcBef>
            </a:pPr>
            <a:r>
              <a:rPr lang="en" sz="2000" b="1" dirty="0">
                <a:latin typeface="Arial" panose="020B0604020202020204" pitchFamily="34" charset="0"/>
                <a:cs typeface="Arial" panose="020B0604020202020204" pitchFamily="34" charset="0"/>
              </a:rPr>
              <a:t>Table 1 Socio-demographic characteristics of the participants (n=131)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ts val="1000"/>
              </a:spcBef>
            </a:pPr>
            <a:endParaRPr lang="en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B248F25B-0A1D-758B-BB6C-64DA9B08CE8D}"/>
              </a:ext>
            </a:extLst>
          </p:cNvPr>
          <p:cNvSpPr/>
          <p:nvPr/>
        </p:nvSpPr>
        <p:spPr>
          <a:xfrm>
            <a:off x="1298220" y="3725333"/>
            <a:ext cx="9412111" cy="338665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875301CF-2BD2-F6E4-65D9-E9B3D8203C49}"/>
              </a:ext>
            </a:extLst>
          </p:cNvPr>
          <p:cNvSpPr/>
          <p:nvPr/>
        </p:nvSpPr>
        <p:spPr>
          <a:xfrm>
            <a:off x="1295398" y="4653844"/>
            <a:ext cx="9412111" cy="338665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316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4F9C6CD-3238-1DDC-155F-23F826204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935" y="779672"/>
            <a:ext cx="8841172" cy="807980"/>
          </a:xfrm>
        </p:spPr>
        <p:txBody>
          <a:bodyPr>
            <a:normAutofit/>
          </a:bodyPr>
          <a:lstStyle/>
          <a:p>
            <a:r>
              <a:rPr lang="en" sz="2000" b="1" dirty="0">
                <a:latin typeface="Arial" panose="020B0604020202020204" pitchFamily="34" charset="0"/>
                <a:cs typeface="Arial" panose="020B0604020202020204" pitchFamily="34" charset="0"/>
              </a:rPr>
              <a:t>Table 2 General Performance of the participants (n=131)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="" xmlns:a16="http://schemas.microsoft.com/office/drawing/2014/main" id="{7019962D-9D48-5CDD-E463-4524DEE12C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5535124"/>
              </p:ext>
            </p:extLst>
          </p:nvPr>
        </p:nvGraphicFramePr>
        <p:xfrm>
          <a:off x="747622" y="1538377"/>
          <a:ext cx="8848426" cy="48322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95383">
                  <a:extLst>
                    <a:ext uri="{9D8B030D-6E8A-4147-A177-3AD203B41FA5}">
                      <a16:colId xmlns="" xmlns:a16="http://schemas.microsoft.com/office/drawing/2014/main" val="1464332643"/>
                    </a:ext>
                  </a:extLst>
                </a:gridCol>
                <a:gridCol w="3453043">
                  <a:extLst>
                    <a:ext uri="{9D8B030D-6E8A-4147-A177-3AD203B41FA5}">
                      <a16:colId xmlns="" xmlns:a16="http://schemas.microsoft.com/office/drawing/2014/main" val="3305734957"/>
                    </a:ext>
                  </a:extLst>
                </a:gridCol>
              </a:tblGrid>
              <a:tr h="370574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Characteristics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Frequency (%)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72468472"/>
                  </a:ext>
                </a:extLst>
              </a:tr>
              <a:tr h="741150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Report submitted in the last six months (</a:t>
                      </a:r>
                      <a:r>
                        <a:rPr lang="en-US" sz="1800" b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Mean±SD</a:t>
                      </a:r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5.8±0.8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476273244"/>
                  </a:ext>
                </a:extLst>
              </a:tr>
              <a:tr h="385398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Total working hours per week median (IQR)  </a:t>
                      </a:r>
                      <a:endParaRPr lang="en-US" sz="18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  20 (30-12)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198960269"/>
                  </a:ext>
                </a:extLst>
              </a:tr>
              <a:tr h="370574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Type of work as an FCHVs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447111764"/>
                  </a:ext>
                </a:extLst>
              </a:tr>
              <a:tr h="370574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 Vitamin A distribution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76 (58.0)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602762769"/>
                  </a:ext>
                </a:extLst>
              </a:tr>
              <a:tr h="370574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 Health counselling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69 (52.6)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005972783"/>
                  </a:ext>
                </a:extLst>
              </a:tr>
              <a:tr h="370574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 Iron/Zinc tablet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 (19.0)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072665994"/>
                  </a:ext>
                </a:extLst>
              </a:tr>
              <a:tr h="370574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  Distribution of anti-</a:t>
                      </a:r>
                      <a:r>
                        <a:rPr lang="en-US" sz="1800" b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helmintic</a:t>
                      </a:r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drugs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23 (17.5)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4663141"/>
                  </a:ext>
                </a:extLst>
              </a:tr>
              <a:tr h="370574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 Weighing children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 (9.1)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963659314"/>
                  </a:ext>
                </a:extLst>
              </a:tr>
              <a:tr h="370574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 Others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43 (32.8)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424374421"/>
                  </a:ext>
                </a:extLst>
              </a:tr>
              <a:tr h="741150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House visit per day during working days (</a:t>
                      </a:r>
                      <a:r>
                        <a:rPr lang="en-US" sz="1800" b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Mean±SD</a:t>
                      </a:r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15.1±15.7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565603318"/>
                  </a:ext>
                </a:extLst>
              </a:tr>
            </a:tbl>
          </a:graphicData>
        </a:graphic>
      </p:graphicFrame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BCC99669-1352-1B03-2CB3-D3764BA30772}"/>
              </a:ext>
            </a:extLst>
          </p:cNvPr>
          <p:cNvSpPr/>
          <p:nvPr/>
        </p:nvSpPr>
        <p:spPr>
          <a:xfrm>
            <a:off x="691442" y="2666999"/>
            <a:ext cx="8904112" cy="338665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D1FE3E0C-486D-8EDF-0A7D-A4219CE2E461}"/>
              </a:ext>
            </a:extLst>
          </p:cNvPr>
          <p:cNvSpPr/>
          <p:nvPr/>
        </p:nvSpPr>
        <p:spPr>
          <a:xfrm>
            <a:off x="691442" y="3428999"/>
            <a:ext cx="8904112" cy="338665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902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4D0A67B-1517-96E6-4294-23EF17F9A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294" y="1009177"/>
            <a:ext cx="9437299" cy="966130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Table 3 Pre and post-training difference of knowledge and blood pressure measurement skills score (n=131)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="" xmlns:a16="http://schemas.microsoft.com/office/drawing/2014/main" id="{A03386A3-1987-D05B-4059-9AD14C8CC7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5485499"/>
              </p:ext>
            </p:extLst>
          </p:nvPr>
        </p:nvGraphicFramePr>
        <p:xfrm>
          <a:off x="651294" y="1825625"/>
          <a:ext cx="10307858" cy="2286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64610">
                  <a:extLst>
                    <a:ext uri="{9D8B030D-6E8A-4147-A177-3AD203B41FA5}">
                      <a16:colId xmlns="" xmlns:a16="http://schemas.microsoft.com/office/drawing/2014/main" val="1932545645"/>
                    </a:ext>
                  </a:extLst>
                </a:gridCol>
                <a:gridCol w="930970">
                  <a:extLst>
                    <a:ext uri="{9D8B030D-6E8A-4147-A177-3AD203B41FA5}">
                      <a16:colId xmlns="" xmlns:a16="http://schemas.microsoft.com/office/drawing/2014/main" val="320211247"/>
                    </a:ext>
                  </a:extLst>
                </a:gridCol>
                <a:gridCol w="698429">
                  <a:extLst>
                    <a:ext uri="{9D8B030D-6E8A-4147-A177-3AD203B41FA5}">
                      <a16:colId xmlns="" xmlns:a16="http://schemas.microsoft.com/office/drawing/2014/main" val="3844312802"/>
                    </a:ext>
                  </a:extLst>
                </a:gridCol>
                <a:gridCol w="1201057">
                  <a:extLst>
                    <a:ext uri="{9D8B030D-6E8A-4147-A177-3AD203B41FA5}">
                      <a16:colId xmlns="" xmlns:a16="http://schemas.microsoft.com/office/drawing/2014/main" val="4087378838"/>
                    </a:ext>
                  </a:extLst>
                </a:gridCol>
                <a:gridCol w="698429">
                  <a:extLst>
                    <a:ext uri="{9D8B030D-6E8A-4147-A177-3AD203B41FA5}">
                      <a16:colId xmlns="" xmlns:a16="http://schemas.microsoft.com/office/drawing/2014/main" val="1151698630"/>
                    </a:ext>
                  </a:extLst>
                </a:gridCol>
                <a:gridCol w="1047645">
                  <a:extLst>
                    <a:ext uri="{9D8B030D-6E8A-4147-A177-3AD203B41FA5}">
                      <a16:colId xmlns="" xmlns:a16="http://schemas.microsoft.com/office/drawing/2014/main" val="3369977224"/>
                    </a:ext>
                  </a:extLst>
                </a:gridCol>
                <a:gridCol w="698429">
                  <a:extLst>
                    <a:ext uri="{9D8B030D-6E8A-4147-A177-3AD203B41FA5}">
                      <a16:colId xmlns="" xmlns:a16="http://schemas.microsoft.com/office/drawing/2014/main" val="3348153827"/>
                    </a:ext>
                  </a:extLst>
                </a:gridCol>
                <a:gridCol w="1647165">
                  <a:extLst>
                    <a:ext uri="{9D8B030D-6E8A-4147-A177-3AD203B41FA5}">
                      <a16:colId xmlns="" xmlns:a16="http://schemas.microsoft.com/office/drawing/2014/main" val="952603636"/>
                    </a:ext>
                  </a:extLst>
                </a:gridCol>
                <a:gridCol w="1106184">
                  <a:extLst>
                    <a:ext uri="{9D8B030D-6E8A-4147-A177-3AD203B41FA5}">
                      <a16:colId xmlns="" xmlns:a16="http://schemas.microsoft.com/office/drawing/2014/main" val="386094123"/>
                    </a:ext>
                  </a:extLst>
                </a:gridCol>
                <a:gridCol w="214940">
                  <a:extLst>
                    <a:ext uri="{9D8B030D-6E8A-4147-A177-3AD203B41FA5}">
                      <a16:colId xmlns="" xmlns:a16="http://schemas.microsoft.com/office/drawing/2014/main" val="2750554702"/>
                    </a:ext>
                  </a:extLst>
                </a:gridCol>
              </a:tblGrid>
              <a:tr h="363321">
                <a:tc rowSpan="2">
                  <a:txBody>
                    <a:bodyPr/>
                    <a:lstStyle/>
                    <a:p>
                      <a:pPr algn="just"/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Characteristics 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just"/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Post-training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just"/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Pre-Training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just"/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Difference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95% CI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P-value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>
                      <a:noFill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56666447"/>
                  </a:ext>
                </a:extLst>
              </a:tr>
              <a:tr h="2724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4547642"/>
                  </a:ext>
                </a:extLst>
              </a:tr>
              <a:tr h="363321">
                <a:tc rowSpan="3">
                  <a:txBody>
                    <a:bodyPr/>
                    <a:lstStyle/>
                    <a:p>
                      <a:pPr algn="just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Overall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just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Mean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just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just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Mean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just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just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Mean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just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rowSpan="3" gridSpan="2">
                  <a:txBody>
                    <a:bodyPr/>
                    <a:lstStyle/>
                    <a:p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>
                      <a:noFill/>
                    </a:lnL>
                    <a:lnT>
                      <a:noFill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24257436"/>
                  </a:ext>
                </a:extLst>
              </a:tr>
              <a:tr h="2724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74564101"/>
                  </a:ext>
                </a:extLst>
              </a:tr>
              <a:tr h="2724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04077669"/>
                  </a:ext>
                </a:extLst>
              </a:tr>
              <a:tr h="363321">
                <a:tc>
                  <a:txBody>
                    <a:bodyPr/>
                    <a:lstStyle/>
                    <a:p>
                      <a:pPr algn="just"/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Knowledge score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20.47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0.13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18.95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0.34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1.51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0.36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0.80, 2.23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&lt;0.0001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>
                      <a:noFill/>
                    </a:lnL>
                    <a:lnT>
                      <a:noFill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65672784"/>
                  </a:ext>
                </a:extLst>
              </a:tr>
              <a:tr h="363321">
                <a:tc>
                  <a:txBody>
                    <a:bodyPr/>
                    <a:lstStyle/>
                    <a:p>
                      <a:pPr algn="just"/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Skills score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13.21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0.29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1.52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0.23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11.68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0.34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10.99, 12.37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&lt;0.0001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>
                      <a:noFill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092210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EC4F4D63-D0B2-2965-CDD3-A6BEC210CA47}"/>
              </a:ext>
            </a:extLst>
          </p:cNvPr>
          <p:cNvSpPr txBox="1"/>
          <p:nvPr/>
        </p:nvSpPr>
        <p:spPr>
          <a:xfrm>
            <a:off x="728131" y="4437116"/>
            <a:ext cx="9812866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1400" i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*In the paired t-test, the knowledge score ranges from 0-22; a higher score means better knowledge. The Skills score ranges from 0-17, indicating a higher skill level. Bold p-values indicate significance at a 5% level of significance</a:t>
            </a:r>
          </a:p>
          <a:p>
            <a:pPr algn="just"/>
            <a:endParaRPr lang="en-US" sz="1400" i="1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F6827A13-2B3A-8A6D-7AD6-6218C2354285}"/>
              </a:ext>
            </a:extLst>
          </p:cNvPr>
          <p:cNvSpPr/>
          <p:nvPr/>
        </p:nvSpPr>
        <p:spPr>
          <a:xfrm>
            <a:off x="649108" y="3357349"/>
            <a:ext cx="10037090" cy="354842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8" name="Rectangle: Rounded Corners 7">
            <a:extLst>
              <a:ext uri="{FF2B5EF4-FFF2-40B4-BE49-F238E27FC236}">
                <a16:creationId xmlns="" xmlns:a16="http://schemas.microsoft.com/office/drawing/2014/main" id="{FDAFD0A8-8479-F2E3-53EB-2FF6CE815431}"/>
              </a:ext>
            </a:extLst>
          </p:cNvPr>
          <p:cNvSpPr/>
          <p:nvPr/>
        </p:nvSpPr>
        <p:spPr>
          <a:xfrm>
            <a:off x="649109" y="3807724"/>
            <a:ext cx="10037089" cy="300251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20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EED7E55-5AF1-14E7-CA58-8E56F133C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199" y="873123"/>
            <a:ext cx="9993953" cy="430038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Figure 1 End-line Blood pressure measurement skills (n=131)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pie chart with numbers and a number on it&#10;&#10;Description automatically generated">
            <a:extLst>
              <a:ext uri="{FF2B5EF4-FFF2-40B4-BE49-F238E27FC236}">
                <a16:creationId xmlns="" xmlns:a16="http://schemas.microsoft.com/office/drawing/2014/main" id="{348F8F05-E5E4-4556-CEA4-4E5B040725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677" y="1303161"/>
            <a:ext cx="6496757" cy="38142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A5B280F-5E8E-6641-E126-DD66C2604C33}"/>
              </a:ext>
            </a:extLst>
          </p:cNvPr>
          <p:cNvSpPr txBox="1"/>
          <p:nvPr/>
        </p:nvSpPr>
        <p:spPr>
          <a:xfrm>
            <a:off x="1013179" y="5260623"/>
            <a:ext cx="7272865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*Skills score ranges from 0-17, four statement was taken (Placement of measuring arm at level of heart, Proper fastening of the cuff, Measuring blood pressure 3 times at 1 (or more) minute(s) interval, Recording of all readings) and those who fulfill all 4 criteria was measured.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86C20D6-7CDE-7268-A28F-DA149778A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313" y="724559"/>
            <a:ext cx="10411203" cy="980507"/>
          </a:xfrm>
        </p:spPr>
        <p:txBody>
          <a:bodyPr>
            <a:normAutofit/>
          </a:bodyPr>
          <a:lstStyle/>
          <a:p>
            <a:r>
              <a:rPr lang="en" sz="2000" b="1" dirty="0">
                <a:latin typeface="Arial" panose="020B0604020202020204" pitchFamily="34" charset="0"/>
                <a:cs typeface="Arial" panose="020B0604020202020204" pitchFamily="34" charset="0"/>
              </a:rPr>
              <a:t>Table 4 Association of socio-demographic with end-line hypertension knowledge score (n=131)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="" xmlns:a16="http://schemas.microsoft.com/office/drawing/2014/main" id="{248C8FAD-24BE-0D8D-F821-42EB08E137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2363731"/>
              </p:ext>
            </p:extLst>
          </p:nvPr>
        </p:nvGraphicFramePr>
        <p:xfrm>
          <a:off x="838200" y="1825625"/>
          <a:ext cx="10515594" cy="42398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64809">
                  <a:extLst>
                    <a:ext uri="{9D8B030D-6E8A-4147-A177-3AD203B41FA5}">
                      <a16:colId xmlns="" xmlns:a16="http://schemas.microsoft.com/office/drawing/2014/main" val="358707935"/>
                    </a:ext>
                  </a:extLst>
                </a:gridCol>
                <a:gridCol w="1386748">
                  <a:extLst>
                    <a:ext uri="{9D8B030D-6E8A-4147-A177-3AD203B41FA5}">
                      <a16:colId xmlns="" xmlns:a16="http://schemas.microsoft.com/office/drawing/2014/main" val="3169409566"/>
                    </a:ext>
                  </a:extLst>
                </a:gridCol>
                <a:gridCol w="1381749">
                  <a:extLst>
                    <a:ext uri="{9D8B030D-6E8A-4147-A177-3AD203B41FA5}">
                      <a16:colId xmlns="" xmlns:a16="http://schemas.microsoft.com/office/drawing/2014/main" val="3737355169"/>
                    </a:ext>
                  </a:extLst>
                </a:gridCol>
                <a:gridCol w="1017909">
                  <a:extLst>
                    <a:ext uri="{9D8B030D-6E8A-4147-A177-3AD203B41FA5}">
                      <a16:colId xmlns="" xmlns:a16="http://schemas.microsoft.com/office/drawing/2014/main" val="1206836119"/>
                    </a:ext>
                  </a:extLst>
                </a:gridCol>
                <a:gridCol w="1345152">
                  <a:extLst>
                    <a:ext uri="{9D8B030D-6E8A-4147-A177-3AD203B41FA5}">
                      <a16:colId xmlns="" xmlns:a16="http://schemas.microsoft.com/office/drawing/2014/main" val="896697640"/>
                    </a:ext>
                  </a:extLst>
                </a:gridCol>
                <a:gridCol w="1515090">
                  <a:extLst>
                    <a:ext uri="{9D8B030D-6E8A-4147-A177-3AD203B41FA5}">
                      <a16:colId xmlns="" xmlns:a16="http://schemas.microsoft.com/office/drawing/2014/main" val="3559623930"/>
                    </a:ext>
                  </a:extLst>
                </a:gridCol>
                <a:gridCol w="1104137">
                  <a:extLst>
                    <a:ext uri="{9D8B030D-6E8A-4147-A177-3AD203B41FA5}">
                      <a16:colId xmlns="" xmlns:a16="http://schemas.microsoft.com/office/drawing/2014/main" val="3256173802"/>
                    </a:ext>
                  </a:extLst>
                </a:gridCol>
              </a:tblGrid>
              <a:tr h="298087">
                <a:tc>
                  <a:txBody>
                    <a:bodyPr/>
                    <a:lstStyle/>
                    <a:p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Univariate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Multivariate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79723713"/>
                  </a:ext>
                </a:extLst>
              </a:tr>
              <a:tr h="210414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Variables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dirty="0">
                          <a:solidFill>
                            <a:srgbClr val="20212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β </a:t>
                      </a:r>
                      <a:r>
                        <a:rPr lang="en-US" sz="1800" b="1" dirty="0">
                          <a:solidFill>
                            <a:srgbClr val="20212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Coefficient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95% CI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P-value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β 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Coefficient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95% CI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P-value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048587933"/>
                  </a:ext>
                </a:extLst>
              </a:tr>
              <a:tr h="210414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Age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0.04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0.01, 0.07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&lt;0.001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0.01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-0.03,0.05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0.67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486691567"/>
                  </a:ext>
                </a:extLst>
              </a:tr>
              <a:tr h="298087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Educational level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044694527"/>
                  </a:ext>
                </a:extLst>
              </a:tr>
              <a:tr h="298087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 Illiterate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Ref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Ref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982893857"/>
                  </a:ext>
                </a:extLst>
              </a:tr>
              <a:tr h="280551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 Primary level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-0.52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-1.15, 0.09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0.09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-0.23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   -0.93, 0.47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0.51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708176319"/>
                  </a:ext>
                </a:extLst>
              </a:tr>
              <a:tr h="245483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 Secondary level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-0.83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-1.59, -0.07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0.03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-0.32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-1.42, 0.76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0.55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526504471"/>
                  </a:ext>
                </a:extLst>
              </a:tr>
              <a:tr h="210414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 Higher secondary </a:t>
                      </a:r>
                      <a:r>
                        <a:rPr lang="en-US" sz="1800" b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level</a:t>
                      </a:r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    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-1.11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-2.18,-0.04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0.04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-0.40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   -1.78, 0.97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0.56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613216105"/>
                  </a:ext>
                </a:extLst>
              </a:tr>
              <a:tr h="298087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Ethnicity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66743249"/>
                  </a:ext>
                </a:extLst>
              </a:tr>
              <a:tr h="298087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 Brahmin/</a:t>
                      </a:r>
                      <a:r>
                        <a:rPr lang="en-US" sz="1800" b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chhetri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Ref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Ref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957691046"/>
                  </a:ext>
                </a:extLst>
              </a:tr>
              <a:tr h="210414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 Newar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0.33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-0.56, 1.24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0.74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0.41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0.52, 1.36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0.38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756391615"/>
                  </a:ext>
                </a:extLst>
              </a:tr>
              <a:tr h="263017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 Rai /</a:t>
                      </a:r>
                      <a:r>
                        <a:rPr lang="en-US" sz="1800" b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limbu</a:t>
                      </a:r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/Sherpa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-1.05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-1.69, -0.41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&lt;0.001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-0.80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-1.49, -0.11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0.02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763708560"/>
                  </a:ext>
                </a:extLst>
              </a:tr>
              <a:tr h="192880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 Others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-0.43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-1.33, 0.47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0.33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-0.34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-1.27 ,0.59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0.47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63347212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884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D7A5143-4EB6-B845-419B-0E76FAD35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744" y="1041660"/>
            <a:ext cx="9710469" cy="74734"/>
          </a:xfrm>
        </p:spPr>
        <p:txBody>
          <a:bodyPr>
            <a:noAutofit/>
          </a:bodyPr>
          <a:lstStyle/>
          <a:p>
            <a:r>
              <a:rPr lang="en" sz="2000" b="1" dirty="0">
                <a:latin typeface="Arial" panose="020B0604020202020204" pitchFamily="34" charset="0"/>
                <a:cs typeface="Arial" panose="020B0604020202020204" pitchFamily="34" charset="0"/>
              </a:rPr>
              <a:t>Table 4 Association of socio-demographic with end-line hypertension knowledge score (n=131)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="" xmlns:a16="http://schemas.microsoft.com/office/drawing/2014/main" id="{49306494-2B67-5F3D-7D24-6921E73399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4454812"/>
              </p:ext>
            </p:extLst>
          </p:nvPr>
        </p:nvGraphicFramePr>
        <p:xfrm>
          <a:off x="762000" y="1236452"/>
          <a:ext cx="10400808" cy="12618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37494">
                  <a:extLst>
                    <a:ext uri="{9D8B030D-6E8A-4147-A177-3AD203B41FA5}">
                      <a16:colId xmlns="" xmlns:a16="http://schemas.microsoft.com/office/drawing/2014/main" val="1412768876"/>
                    </a:ext>
                  </a:extLst>
                </a:gridCol>
                <a:gridCol w="1368746">
                  <a:extLst>
                    <a:ext uri="{9D8B030D-6E8A-4147-A177-3AD203B41FA5}">
                      <a16:colId xmlns="" xmlns:a16="http://schemas.microsoft.com/office/drawing/2014/main" val="2072705724"/>
                    </a:ext>
                  </a:extLst>
                </a:gridCol>
                <a:gridCol w="1366666">
                  <a:extLst>
                    <a:ext uri="{9D8B030D-6E8A-4147-A177-3AD203B41FA5}">
                      <a16:colId xmlns="" xmlns:a16="http://schemas.microsoft.com/office/drawing/2014/main" val="2699131460"/>
                    </a:ext>
                  </a:extLst>
                </a:gridCol>
                <a:gridCol w="1006797">
                  <a:extLst>
                    <a:ext uri="{9D8B030D-6E8A-4147-A177-3AD203B41FA5}">
                      <a16:colId xmlns="" xmlns:a16="http://schemas.microsoft.com/office/drawing/2014/main" val="2938063130"/>
                    </a:ext>
                  </a:extLst>
                </a:gridCol>
                <a:gridCol w="1279300">
                  <a:extLst>
                    <a:ext uri="{9D8B030D-6E8A-4147-A177-3AD203B41FA5}">
                      <a16:colId xmlns="" xmlns:a16="http://schemas.microsoft.com/office/drawing/2014/main" val="2413921989"/>
                    </a:ext>
                  </a:extLst>
                </a:gridCol>
                <a:gridCol w="1549721">
                  <a:extLst>
                    <a:ext uri="{9D8B030D-6E8A-4147-A177-3AD203B41FA5}">
                      <a16:colId xmlns="" xmlns:a16="http://schemas.microsoft.com/office/drawing/2014/main" val="2044947696"/>
                    </a:ext>
                  </a:extLst>
                </a:gridCol>
                <a:gridCol w="1092084">
                  <a:extLst>
                    <a:ext uri="{9D8B030D-6E8A-4147-A177-3AD203B41FA5}">
                      <a16:colId xmlns="" xmlns:a16="http://schemas.microsoft.com/office/drawing/2014/main" val="4087204782"/>
                    </a:ext>
                  </a:extLst>
                </a:gridCol>
              </a:tblGrid>
              <a:tr h="25145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Univariate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Multivariate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959726855"/>
                  </a:ext>
                </a:extLst>
              </a:tr>
              <a:tr h="25145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Variables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b="1" dirty="0">
                          <a:solidFill>
                            <a:srgbClr val="20212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β </a:t>
                      </a:r>
                      <a:r>
                        <a:rPr lang="en-US" sz="1800" b="1" dirty="0">
                          <a:solidFill>
                            <a:srgbClr val="20212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Coefficient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95% CI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P-value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 β 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Coefficient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  95% CI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P-value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674010382"/>
                  </a:ext>
                </a:extLst>
              </a:tr>
            </a:tbl>
          </a:graphicData>
        </a:graphic>
      </p:graphicFrame>
      <p:graphicFrame>
        <p:nvGraphicFramePr>
          <p:cNvPr id="14" name="Content Placeholder 13">
            <a:extLst>
              <a:ext uri="{FF2B5EF4-FFF2-40B4-BE49-F238E27FC236}">
                <a16:creationId xmlns="" xmlns:a16="http://schemas.microsoft.com/office/drawing/2014/main" id="{7DACBA18-DE20-6A52-8E9B-3F4879725F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3065283"/>
              </p:ext>
            </p:extLst>
          </p:nvPr>
        </p:nvGraphicFramePr>
        <p:xfrm>
          <a:off x="774703" y="2449474"/>
          <a:ext cx="10515594" cy="32918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67705">
                  <a:extLst>
                    <a:ext uri="{9D8B030D-6E8A-4147-A177-3AD203B41FA5}">
                      <a16:colId xmlns="" xmlns:a16="http://schemas.microsoft.com/office/drawing/2014/main" val="3056687652"/>
                    </a:ext>
                  </a:extLst>
                </a:gridCol>
                <a:gridCol w="1383852">
                  <a:extLst>
                    <a:ext uri="{9D8B030D-6E8A-4147-A177-3AD203B41FA5}">
                      <a16:colId xmlns="" xmlns:a16="http://schemas.microsoft.com/office/drawing/2014/main" val="1628095580"/>
                    </a:ext>
                  </a:extLst>
                </a:gridCol>
                <a:gridCol w="1381749">
                  <a:extLst>
                    <a:ext uri="{9D8B030D-6E8A-4147-A177-3AD203B41FA5}">
                      <a16:colId xmlns="" xmlns:a16="http://schemas.microsoft.com/office/drawing/2014/main" val="1896986841"/>
                    </a:ext>
                  </a:extLst>
                </a:gridCol>
                <a:gridCol w="1017909">
                  <a:extLst>
                    <a:ext uri="{9D8B030D-6E8A-4147-A177-3AD203B41FA5}">
                      <a16:colId xmlns="" xmlns:a16="http://schemas.microsoft.com/office/drawing/2014/main" val="1961720354"/>
                    </a:ext>
                  </a:extLst>
                </a:gridCol>
                <a:gridCol w="1293418">
                  <a:extLst>
                    <a:ext uri="{9D8B030D-6E8A-4147-A177-3AD203B41FA5}">
                      <a16:colId xmlns="" xmlns:a16="http://schemas.microsoft.com/office/drawing/2014/main" val="2324776305"/>
                    </a:ext>
                  </a:extLst>
                </a:gridCol>
                <a:gridCol w="1566824">
                  <a:extLst>
                    <a:ext uri="{9D8B030D-6E8A-4147-A177-3AD203B41FA5}">
                      <a16:colId xmlns="" xmlns:a16="http://schemas.microsoft.com/office/drawing/2014/main" val="3487557199"/>
                    </a:ext>
                  </a:extLst>
                </a:gridCol>
                <a:gridCol w="1104137">
                  <a:extLst>
                    <a:ext uri="{9D8B030D-6E8A-4147-A177-3AD203B41FA5}">
                      <a16:colId xmlns="" xmlns:a16="http://schemas.microsoft.com/office/drawing/2014/main" val="1103988646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Occupation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91863095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 Homemaker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Ref</a:t>
                      </a:r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Ref</a:t>
                      </a:r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95717362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 Agriculture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0.38</a:t>
                      </a:r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-0.64, 1.41</a:t>
                      </a:r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0.46</a:t>
                      </a:r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0.33</a:t>
                      </a:r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-0.69, 1.35</a:t>
                      </a:r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0.52</a:t>
                      </a:r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85234185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 Others</a:t>
                      </a:r>
                      <a:endParaRPr lang="en-US" sz="1800" b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0.73</a:t>
                      </a:r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-.0.88, 2.35</a:t>
                      </a:r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0.37</a:t>
                      </a:r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0.76</a:t>
                      </a:r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-0.82, 2.36</a:t>
                      </a:r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0.34</a:t>
                      </a:r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43116867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Annual household per capita income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3.66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-1.77, 9.10</a:t>
                      </a:r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0.18</a:t>
                      </a:r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2.87</a:t>
                      </a:r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-2.46, 8.19</a:t>
                      </a:r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0.28</a:t>
                      </a:r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95047182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Duration  worked as an FCHVs in years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0.03</a:t>
                      </a:r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0.01, 0.05</a:t>
                      </a:r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&lt;0.001</a:t>
                      </a:r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0.01</a:t>
                      </a:r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-0.01, 0.47</a:t>
                      </a:r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0.30</a:t>
                      </a:r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21686537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Received training on hypertension</a:t>
                      </a:r>
                      <a:endParaRPr lang="en-US" sz="1800" b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88657770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 Yes</a:t>
                      </a:r>
                      <a:endParaRPr lang="en-US" sz="1800" b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-0.15</a:t>
                      </a:r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-1.23,0.93</a:t>
                      </a:r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0.78</a:t>
                      </a:r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-0.42</a:t>
                      </a:r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-1.51, 0.65</a:t>
                      </a:r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0.43</a:t>
                      </a:r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69582452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r>
                        <a:rPr lang="en-US" sz="1800" b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 No</a:t>
                      </a:r>
                      <a:endParaRPr lang="en-US" sz="1800" b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Ref</a:t>
                      </a:r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      Ref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38958948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0A5D7CF-1C01-B1E1-1349-0343AEFAA1D9}"/>
              </a:ext>
            </a:extLst>
          </p:cNvPr>
          <p:cNvSpPr txBox="1"/>
          <p:nvPr/>
        </p:nvSpPr>
        <p:spPr>
          <a:xfrm>
            <a:off x="857956" y="5889134"/>
            <a:ext cx="1034908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*Bold p-values indicate significant at 5% level of significance Abbreviation: FCHVs: Female Community health volunteers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595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9C1F7A0-D51F-A29A-5886-375F5BB92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182" y="945928"/>
            <a:ext cx="10414958" cy="405413"/>
          </a:xfrm>
        </p:spPr>
        <p:txBody>
          <a:bodyPr>
            <a:noAutofit/>
          </a:bodyPr>
          <a:lstStyle/>
          <a:p>
            <a:pPr algn="just"/>
            <a:r>
              <a:rPr lang="en" sz="2000" b="1" dirty="0">
                <a:latin typeface="Arial" panose="020B0604020202020204" pitchFamily="34" charset="0"/>
                <a:cs typeface="Arial" panose="020B0604020202020204" pitchFamily="34" charset="0"/>
              </a:rPr>
              <a:t>Table 5 Association of socio-demographic with end-line BP measurement skills score (n=131)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="" xmlns:a16="http://schemas.microsoft.com/office/drawing/2014/main" id="{391AA80D-9DBB-103F-DBF0-2CA7559E71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7409322"/>
              </p:ext>
            </p:extLst>
          </p:nvPr>
        </p:nvGraphicFramePr>
        <p:xfrm>
          <a:off x="859809" y="1351341"/>
          <a:ext cx="9809267" cy="45822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01419">
                  <a:extLst>
                    <a:ext uri="{9D8B030D-6E8A-4147-A177-3AD203B41FA5}">
                      <a16:colId xmlns="" xmlns:a16="http://schemas.microsoft.com/office/drawing/2014/main" val="1855646296"/>
                    </a:ext>
                  </a:extLst>
                </a:gridCol>
                <a:gridCol w="1306594">
                  <a:extLst>
                    <a:ext uri="{9D8B030D-6E8A-4147-A177-3AD203B41FA5}">
                      <a16:colId xmlns="" xmlns:a16="http://schemas.microsoft.com/office/drawing/2014/main" val="2237449706"/>
                    </a:ext>
                  </a:extLst>
                </a:gridCol>
                <a:gridCol w="1473352">
                  <a:extLst>
                    <a:ext uri="{9D8B030D-6E8A-4147-A177-3AD203B41FA5}">
                      <a16:colId xmlns="" xmlns:a16="http://schemas.microsoft.com/office/drawing/2014/main" val="706994059"/>
                    </a:ext>
                  </a:extLst>
                </a:gridCol>
                <a:gridCol w="923901">
                  <a:extLst>
                    <a:ext uri="{9D8B030D-6E8A-4147-A177-3AD203B41FA5}">
                      <a16:colId xmlns="" xmlns:a16="http://schemas.microsoft.com/office/drawing/2014/main" val="748821996"/>
                    </a:ext>
                  </a:extLst>
                </a:gridCol>
                <a:gridCol w="1422476">
                  <a:extLst>
                    <a:ext uri="{9D8B030D-6E8A-4147-A177-3AD203B41FA5}">
                      <a16:colId xmlns="" xmlns:a16="http://schemas.microsoft.com/office/drawing/2014/main" val="1062408114"/>
                    </a:ext>
                  </a:extLst>
                </a:gridCol>
                <a:gridCol w="1214386">
                  <a:extLst>
                    <a:ext uri="{9D8B030D-6E8A-4147-A177-3AD203B41FA5}">
                      <a16:colId xmlns="" xmlns:a16="http://schemas.microsoft.com/office/drawing/2014/main" val="3400453605"/>
                    </a:ext>
                  </a:extLst>
                </a:gridCol>
                <a:gridCol w="867139">
                  <a:extLst>
                    <a:ext uri="{9D8B030D-6E8A-4147-A177-3AD203B41FA5}">
                      <a16:colId xmlns="" xmlns:a16="http://schemas.microsoft.com/office/drawing/2014/main" val="4213935334"/>
                    </a:ext>
                  </a:extLst>
                </a:gridCol>
              </a:tblGrid>
              <a:tr h="339382">
                <a:tc>
                  <a:txBody>
                    <a:bodyPr/>
                    <a:lstStyle/>
                    <a:p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75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Univariate 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75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Multivariate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582626088"/>
                  </a:ext>
                </a:extLst>
              </a:tr>
              <a:tr h="716473">
                <a:tc>
                  <a:txBody>
                    <a:bodyPr/>
                    <a:lstStyle/>
                    <a:p>
                      <a:r>
                        <a:rPr lang="en-US" sz="175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Variables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750" b="1" dirty="0">
                          <a:solidFill>
                            <a:srgbClr val="20212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β </a:t>
                      </a:r>
                      <a:r>
                        <a:rPr lang="en-US" sz="1750" b="1" dirty="0">
                          <a:solidFill>
                            <a:srgbClr val="20212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Coefficient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95% CI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P-value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750" b="1" dirty="0">
                          <a:solidFill>
                            <a:srgbClr val="20212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β </a:t>
                      </a:r>
                      <a:r>
                        <a:rPr lang="en-US" sz="1750" b="1" dirty="0">
                          <a:solidFill>
                            <a:srgbClr val="20212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Coefficient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95% CI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P-value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900481240"/>
                  </a:ext>
                </a:extLst>
              </a:tr>
              <a:tr h="272573">
                <a:tc>
                  <a:txBody>
                    <a:bodyPr/>
                    <a:lstStyle/>
                    <a:p>
                      <a:r>
                        <a:rPr lang="en-US" sz="175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Age</a:t>
                      </a:r>
                      <a:endParaRPr lang="en-US" sz="175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-0.06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-0.12, -0.01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75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  0.014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-0.04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-0.15, 0.06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0.39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442013393"/>
                  </a:ext>
                </a:extLst>
              </a:tr>
              <a:tr h="339382">
                <a:tc>
                  <a:txBody>
                    <a:bodyPr/>
                    <a:lstStyle/>
                    <a:p>
                      <a:r>
                        <a:rPr lang="en-US" sz="175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Educational level:</a:t>
                      </a:r>
                      <a:endParaRPr lang="en-US" sz="175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739811389"/>
                  </a:ext>
                </a:extLst>
              </a:tr>
              <a:tr h="339382">
                <a:tc>
                  <a:txBody>
                    <a:bodyPr/>
                    <a:lstStyle/>
                    <a:p>
                      <a:r>
                        <a:rPr lang="en-US" sz="175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 Illiterate</a:t>
                      </a:r>
                      <a:endParaRPr lang="en-US" sz="175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Ref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Ref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78371386"/>
                  </a:ext>
                </a:extLst>
              </a:tr>
              <a:tr h="272573">
                <a:tc>
                  <a:txBody>
                    <a:bodyPr/>
                    <a:lstStyle/>
                    <a:p>
                      <a:r>
                        <a:rPr lang="en-US" sz="175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 Primary level</a:t>
                      </a:r>
                      <a:endParaRPr lang="en-US" sz="175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1.02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-0.32, 2.37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0.13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0.49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-1.07, 1.06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0.53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325140625"/>
                  </a:ext>
                </a:extLst>
              </a:tr>
              <a:tr h="272573">
                <a:tc>
                  <a:txBody>
                    <a:bodyPr/>
                    <a:lstStyle/>
                    <a:p>
                      <a:r>
                        <a:rPr lang="en-US" sz="175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 Secondary level</a:t>
                      </a:r>
                      <a:endParaRPr lang="en-US" sz="175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2.12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0.56,3.83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 0.009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0.97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-1.47, 3.41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0.43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068132398"/>
                  </a:ext>
                </a:extLst>
              </a:tr>
              <a:tr h="512955">
                <a:tc>
                  <a:txBody>
                    <a:bodyPr/>
                    <a:lstStyle/>
                    <a:p>
                      <a:r>
                        <a:rPr lang="en-US" sz="1750" b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50" b="0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750" b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Higher </a:t>
                      </a:r>
                      <a:r>
                        <a:rPr lang="en-US" sz="175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secondary level</a:t>
                      </a:r>
                      <a:endParaRPr lang="en-US" sz="175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75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17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0.63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75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17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-1.66, 2.93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75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17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0.58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7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      -0.72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7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       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>
                        <a:buNone/>
                      </a:pPr>
                      <a:r>
                        <a:rPr lang="en-US" sz="175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17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3.81, 2.35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0.64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599302525"/>
                  </a:ext>
                </a:extLst>
              </a:tr>
              <a:tr h="339382">
                <a:tc>
                  <a:txBody>
                    <a:bodyPr/>
                    <a:lstStyle/>
                    <a:p>
                      <a:r>
                        <a:rPr lang="en-US" sz="175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Ethnicity</a:t>
                      </a:r>
                      <a:endParaRPr lang="en-US" sz="175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903085471"/>
                  </a:ext>
                </a:extLst>
              </a:tr>
              <a:tr h="339382">
                <a:tc>
                  <a:txBody>
                    <a:bodyPr/>
                    <a:lstStyle/>
                    <a:p>
                      <a:r>
                        <a:rPr lang="en-US" sz="1750" b="0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50" b="0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750" b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Brahmin/</a:t>
                      </a:r>
                      <a:r>
                        <a:rPr lang="en-US" sz="1750" b="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chhetri</a:t>
                      </a:r>
                      <a:endParaRPr lang="en-US" sz="175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Ref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Ref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929692283"/>
                  </a:ext>
                </a:extLst>
              </a:tr>
              <a:tr h="272573">
                <a:tc>
                  <a:txBody>
                    <a:bodyPr/>
                    <a:lstStyle/>
                    <a:p>
                      <a:r>
                        <a:rPr lang="en-US" sz="175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 Newar</a:t>
                      </a:r>
                      <a:endParaRPr lang="en-US" sz="175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-0.21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-2.25, 1.83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0.83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-0.70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-2.82, 1.40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0.50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823014650"/>
                  </a:ext>
                </a:extLst>
              </a:tr>
              <a:tr h="272573">
                <a:tc>
                  <a:txBody>
                    <a:bodyPr/>
                    <a:lstStyle/>
                    <a:p>
                      <a:r>
                        <a:rPr lang="en-US" sz="175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 Rai /</a:t>
                      </a:r>
                      <a:r>
                        <a:rPr lang="en-US" sz="1750" b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limbu</a:t>
                      </a:r>
                      <a:r>
                        <a:rPr lang="en-US" sz="175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/Sherpa</a:t>
                      </a:r>
                      <a:endParaRPr lang="en-US" sz="175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0.02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-1.41, 1.46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0.97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-0.53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-2.07, 1.00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0.49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348928838"/>
                  </a:ext>
                </a:extLst>
              </a:tr>
              <a:tr h="272573">
                <a:tc>
                  <a:txBody>
                    <a:bodyPr/>
                    <a:lstStyle/>
                    <a:p>
                      <a:r>
                        <a:rPr lang="en-US" sz="175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 Others</a:t>
                      </a:r>
                      <a:endParaRPr lang="en-US" sz="175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-0.59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-2.63, 1.44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0.56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-0.46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-2.54,1.61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5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0.65</a:t>
                      </a:r>
                      <a:endParaRPr lang="en-US" sz="17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734697232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86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="" xmlns:a16="http://schemas.microsoft.com/office/drawing/2014/main" id="{BC68A55F-7B32-44D8-AEE5-1AF40532656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D81F0F6-D5A6-43E4-3F60-B337C490F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142" y="429030"/>
            <a:ext cx="2875908" cy="5457589"/>
          </a:xfrm>
        </p:spPr>
        <p:txBody>
          <a:bodyPr anchor="ctr">
            <a:norm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CD1AAA2C-FBBE-42AA-B869-31D524B7653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55320" y="6112341"/>
            <a:ext cx="10835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5F937BBF-9326-4230-AB1B-F1795E35055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2045208" y="4686084"/>
            <a:ext cx="54864" cy="2834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="" xmlns:a16="http://schemas.microsoft.com/office/drawing/2014/main" id="{30222D47-66B8-D225-7FBD-7232BD4FA8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9758230"/>
              </p:ext>
            </p:extLst>
          </p:nvPr>
        </p:nvGraphicFramePr>
        <p:xfrm>
          <a:off x="3538441" y="429030"/>
          <a:ext cx="8401265" cy="5646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97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CA69F34-4526-57D4-B2C5-646BBD28B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426" y="925842"/>
            <a:ext cx="9911751" cy="894243"/>
          </a:xfrm>
        </p:spPr>
        <p:txBody>
          <a:bodyPr>
            <a:normAutofit/>
          </a:bodyPr>
          <a:lstStyle/>
          <a:p>
            <a:pPr algn="just"/>
            <a:r>
              <a:rPr lang="en" sz="2000" b="1" dirty="0">
                <a:latin typeface="Arial" panose="020B0604020202020204" pitchFamily="34" charset="0"/>
                <a:cs typeface="Arial" panose="020B0604020202020204" pitchFamily="34" charset="0"/>
              </a:rPr>
              <a:t>Table 5 Association of socio-demographic with end-line BP measurement skills score (n=131)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="" xmlns:a16="http://schemas.microsoft.com/office/drawing/2014/main" id="{BC377E38-E8CE-993A-939A-A49A47A4BA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0375009"/>
              </p:ext>
            </p:extLst>
          </p:nvPr>
        </p:nvGraphicFramePr>
        <p:xfrm>
          <a:off x="573206" y="1514901"/>
          <a:ext cx="10619263" cy="11917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16230">
                  <a:extLst>
                    <a:ext uri="{9D8B030D-6E8A-4147-A177-3AD203B41FA5}">
                      <a16:colId xmlns="" xmlns:a16="http://schemas.microsoft.com/office/drawing/2014/main" val="884197919"/>
                    </a:ext>
                  </a:extLst>
                </a:gridCol>
                <a:gridCol w="1414486">
                  <a:extLst>
                    <a:ext uri="{9D8B030D-6E8A-4147-A177-3AD203B41FA5}">
                      <a16:colId xmlns="" xmlns:a16="http://schemas.microsoft.com/office/drawing/2014/main" val="3846976858"/>
                    </a:ext>
                  </a:extLst>
                </a:gridCol>
                <a:gridCol w="1595013">
                  <a:extLst>
                    <a:ext uri="{9D8B030D-6E8A-4147-A177-3AD203B41FA5}">
                      <a16:colId xmlns="" xmlns:a16="http://schemas.microsoft.com/office/drawing/2014/main" val="1371179126"/>
                    </a:ext>
                  </a:extLst>
                </a:gridCol>
                <a:gridCol w="938743">
                  <a:extLst>
                    <a:ext uri="{9D8B030D-6E8A-4147-A177-3AD203B41FA5}">
                      <a16:colId xmlns="" xmlns:a16="http://schemas.microsoft.com/office/drawing/2014/main" val="1674254611"/>
                    </a:ext>
                  </a:extLst>
                </a:gridCol>
                <a:gridCol w="1601385">
                  <a:extLst>
                    <a:ext uri="{9D8B030D-6E8A-4147-A177-3AD203B41FA5}">
                      <a16:colId xmlns="" xmlns:a16="http://schemas.microsoft.com/office/drawing/2014/main" val="3135098654"/>
                    </a:ext>
                  </a:extLst>
                </a:gridCol>
                <a:gridCol w="1314663">
                  <a:extLst>
                    <a:ext uri="{9D8B030D-6E8A-4147-A177-3AD203B41FA5}">
                      <a16:colId xmlns="" xmlns:a16="http://schemas.microsoft.com/office/drawing/2014/main" val="1530946566"/>
                    </a:ext>
                  </a:extLst>
                </a:gridCol>
                <a:gridCol w="938743">
                  <a:extLst>
                    <a:ext uri="{9D8B030D-6E8A-4147-A177-3AD203B41FA5}">
                      <a16:colId xmlns="" xmlns:a16="http://schemas.microsoft.com/office/drawing/2014/main" val="1821172621"/>
                    </a:ext>
                  </a:extLst>
                </a:gridCol>
              </a:tblGrid>
              <a:tr h="51292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7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  Univariate </a:t>
                      </a:r>
                      <a:endParaRPr lang="en-US" sz="1700" b="1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Multivariate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66350275"/>
                  </a:ext>
                </a:extLst>
              </a:tr>
              <a:tr h="5317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Variables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700" b="1" dirty="0">
                          <a:solidFill>
                            <a:srgbClr val="20212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β </a:t>
                      </a:r>
                      <a:r>
                        <a:rPr lang="en-US" sz="1700" b="1" dirty="0">
                          <a:solidFill>
                            <a:srgbClr val="20212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Coefficient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95% CI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P-value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700" b="1" dirty="0">
                          <a:solidFill>
                            <a:srgbClr val="20212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  β </a:t>
                      </a:r>
                      <a:r>
                        <a:rPr lang="en-US" sz="1700" b="1" dirty="0">
                          <a:solidFill>
                            <a:srgbClr val="20212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Coefficient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95% CI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P-value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673496615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="" xmlns:a16="http://schemas.microsoft.com/office/drawing/2014/main" id="{18BB7854-3341-1AB8-D682-04F874B2F7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0423054"/>
              </p:ext>
            </p:extLst>
          </p:nvPr>
        </p:nvGraphicFramePr>
        <p:xfrm>
          <a:off x="441946" y="2655879"/>
          <a:ext cx="10736876" cy="36829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87776">
                  <a:extLst>
                    <a:ext uri="{9D8B030D-6E8A-4147-A177-3AD203B41FA5}">
                      <a16:colId xmlns="" xmlns:a16="http://schemas.microsoft.com/office/drawing/2014/main" val="1457148710"/>
                    </a:ext>
                  </a:extLst>
                </a:gridCol>
                <a:gridCol w="1440964">
                  <a:extLst>
                    <a:ext uri="{9D8B030D-6E8A-4147-A177-3AD203B41FA5}">
                      <a16:colId xmlns="" xmlns:a16="http://schemas.microsoft.com/office/drawing/2014/main" val="3175711796"/>
                    </a:ext>
                  </a:extLst>
                </a:gridCol>
                <a:gridCol w="1624870">
                  <a:extLst>
                    <a:ext uri="{9D8B030D-6E8A-4147-A177-3AD203B41FA5}">
                      <a16:colId xmlns="" xmlns:a16="http://schemas.microsoft.com/office/drawing/2014/main" val="2322338665"/>
                    </a:ext>
                  </a:extLst>
                </a:gridCol>
                <a:gridCol w="956315">
                  <a:extLst>
                    <a:ext uri="{9D8B030D-6E8A-4147-A177-3AD203B41FA5}">
                      <a16:colId xmlns="" xmlns:a16="http://schemas.microsoft.com/office/drawing/2014/main" val="4054543038"/>
                    </a:ext>
                  </a:extLst>
                </a:gridCol>
                <a:gridCol w="1578230">
                  <a:extLst>
                    <a:ext uri="{9D8B030D-6E8A-4147-A177-3AD203B41FA5}">
                      <a16:colId xmlns="" xmlns:a16="http://schemas.microsoft.com/office/drawing/2014/main" val="2587713478"/>
                    </a:ext>
                  </a:extLst>
                </a:gridCol>
                <a:gridCol w="1392406">
                  <a:extLst>
                    <a:ext uri="{9D8B030D-6E8A-4147-A177-3AD203B41FA5}">
                      <a16:colId xmlns="" xmlns:a16="http://schemas.microsoft.com/office/drawing/2014/main" val="1010893657"/>
                    </a:ext>
                  </a:extLst>
                </a:gridCol>
                <a:gridCol w="956315">
                  <a:extLst>
                    <a:ext uri="{9D8B030D-6E8A-4147-A177-3AD203B41FA5}">
                      <a16:colId xmlns="" xmlns:a16="http://schemas.microsoft.com/office/drawing/2014/main" val="3995269742"/>
                    </a:ext>
                  </a:extLst>
                </a:gridCol>
              </a:tblGrid>
              <a:tr h="30691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Occupation</a:t>
                      </a:r>
                      <a:endParaRPr lang="en-US" sz="17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232998075"/>
                  </a:ext>
                </a:extLst>
              </a:tr>
              <a:tr h="30691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 Homemaker</a:t>
                      </a:r>
                      <a:endParaRPr lang="en-US" sz="1700" b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Ref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Ref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208543122"/>
                  </a:ext>
                </a:extLst>
              </a:tr>
              <a:tr h="30691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 Agriculture</a:t>
                      </a:r>
                      <a:endParaRPr lang="en-US" sz="17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-2.38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-4.57, -0.19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0.03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-2.07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-4.35, 0.21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0.07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81222507"/>
                  </a:ext>
                </a:extLst>
              </a:tr>
              <a:tr h="30691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 Others</a:t>
                      </a:r>
                      <a:endParaRPr lang="en-US" sz="17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-2.06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-5.49, 1.36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0.23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-2.29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-5.84, 1.26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0.20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658732336"/>
                  </a:ext>
                </a:extLst>
              </a:tr>
              <a:tr h="61383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Annual household per capita income</a:t>
                      </a:r>
                      <a:endParaRPr lang="en-US" sz="17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    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      </a:t>
                      </a:r>
                      <a:r>
                        <a:rPr lang="en-US" sz="17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17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2.08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0.00001,9.69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0.72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       </a:t>
                      </a:r>
                      <a:r>
                        <a:rPr lang="en-US" sz="17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17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4.97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-0.00001, 0.00001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  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  </a:t>
                      </a:r>
                      <a:r>
                        <a:rPr lang="en-US" sz="1700" baseline="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0.93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441735489"/>
                  </a:ext>
                </a:extLst>
              </a:tr>
              <a:tr h="61383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Duration  worked as an FCHVs in years</a:t>
                      </a:r>
                      <a:endParaRPr lang="en-US" sz="17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-0.05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-0.09, 0.009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0.017</a:t>
                      </a:r>
                      <a:endParaRPr lang="en-US" sz="1700" b="1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        </a:t>
                      </a:r>
                      <a:r>
                        <a:rPr lang="en-US" sz="17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17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0.02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-0.09, 0.04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0.53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790313152"/>
                  </a:ext>
                </a:extLst>
              </a:tr>
              <a:tr h="61383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Received training on hypertension</a:t>
                      </a:r>
                      <a:endParaRPr lang="en-US" sz="17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959125942"/>
                  </a:ext>
                </a:extLst>
              </a:tr>
              <a:tr h="30691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 Yes</a:t>
                      </a:r>
                      <a:endParaRPr lang="en-US" sz="1700" b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1.08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-1.23, 3.40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0.35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1.51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-0.91,3.94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0.21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926843048"/>
                  </a:ext>
                </a:extLst>
              </a:tr>
              <a:tr h="30691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 No</a:t>
                      </a:r>
                      <a:endParaRPr lang="en-US" sz="17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Ref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Ref</a:t>
                      </a:r>
                      <a:endParaRPr lang="en-US" sz="17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7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897199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F53A7A74-0C41-E303-4E1B-1D4A1CE14585}"/>
              </a:ext>
            </a:extLst>
          </p:cNvPr>
          <p:cNvSpPr txBox="1"/>
          <p:nvPr/>
        </p:nvSpPr>
        <p:spPr>
          <a:xfrm>
            <a:off x="391362" y="6356350"/>
            <a:ext cx="10814755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*Bold p-values indicate significant at 5% level of significance Abbreviation: FCHVs: Female Community health volunteers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92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3AA353D-F904-CF8C-1A7E-90D3F388D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182" y="695804"/>
            <a:ext cx="10515600" cy="1325563"/>
          </a:xfrm>
        </p:spPr>
        <p:txBody>
          <a:bodyPr>
            <a:normAutofit/>
          </a:bodyPr>
          <a:lstStyle/>
          <a:p>
            <a:r>
              <a:rPr lang="en" sz="2000" b="1" dirty="0">
                <a:latin typeface="Arial" panose="020B0604020202020204" pitchFamily="34" charset="0"/>
                <a:cs typeface="Arial" panose="020B0604020202020204" pitchFamily="34" charset="0"/>
              </a:rPr>
              <a:t>Table 6 Association of FCHVs general performance with end-line hypertension knowledge score (n=131)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="" xmlns:a16="http://schemas.microsoft.com/office/drawing/2014/main" id="{0203AF29-260E-8F8A-6840-9CA91C1087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9597418"/>
              </p:ext>
            </p:extLst>
          </p:nvPr>
        </p:nvGraphicFramePr>
        <p:xfrm>
          <a:off x="838200" y="1825625"/>
          <a:ext cx="10302224" cy="20973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62896">
                  <a:extLst>
                    <a:ext uri="{9D8B030D-6E8A-4147-A177-3AD203B41FA5}">
                      <a16:colId xmlns="" xmlns:a16="http://schemas.microsoft.com/office/drawing/2014/main" val="772547832"/>
                    </a:ext>
                  </a:extLst>
                </a:gridCol>
                <a:gridCol w="1417737">
                  <a:extLst>
                    <a:ext uri="{9D8B030D-6E8A-4147-A177-3AD203B41FA5}">
                      <a16:colId xmlns="" xmlns:a16="http://schemas.microsoft.com/office/drawing/2014/main" val="127594514"/>
                    </a:ext>
                  </a:extLst>
                </a:gridCol>
                <a:gridCol w="1417737">
                  <a:extLst>
                    <a:ext uri="{9D8B030D-6E8A-4147-A177-3AD203B41FA5}">
                      <a16:colId xmlns="" xmlns:a16="http://schemas.microsoft.com/office/drawing/2014/main" val="3336587657"/>
                    </a:ext>
                  </a:extLst>
                </a:gridCol>
                <a:gridCol w="1039674">
                  <a:extLst>
                    <a:ext uri="{9D8B030D-6E8A-4147-A177-3AD203B41FA5}">
                      <a16:colId xmlns="" xmlns:a16="http://schemas.microsoft.com/office/drawing/2014/main" val="2720768560"/>
                    </a:ext>
                  </a:extLst>
                </a:gridCol>
                <a:gridCol w="1480902">
                  <a:extLst>
                    <a:ext uri="{9D8B030D-6E8A-4147-A177-3AD203B41FA5}">
                      <a16:colId xmlns="" xmlns:a16="http://schemas.microsoft.com/office/drawing/2014/main" val="3732281022"/>
                    </a:ext>
                  </a:extLst>
                </a:gridCol>
                <a:gridCol w="1543604">
                  <a:extLst>
                    <a:ext uri="{9D8B030D-6E8A-4147-A177-3AD203B41FA5}">
                      <a16:colId xmlns="" xmlns:a16="http://schemas.microsoft.com/office/drawing/2014/main" val="941799252"/>
                    </a:ext>
                  </a:extLst>
                </a:gridCol>
                <a:gridCol w="1039674">
                  <a:extLst>
                    <a:ext uri="{9D8B030D-6E8A-4147-A177-3AD203B41FA5}">
                      <a16:colId xmlns="" xmlns:a16="http://schemas.microsoft.com/office/drawing/2014/main" val="321872687"/>
                    </a:ext>
                  </a:extLst>
                </a:gridCol>
              </a:tblGrid>
              <a:tr h="291777">
                <a:tc>
                  <a:txBody>
                    <a:bodyPr/>
                    <a:lstStyle/>
                    <a:p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Univariate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          Multivariate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938521707"/>
                  </a:ext>
                </a:extLst>
              </a:tr>
              <a:tr h="583553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Variables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dirty="0">
                          <a:solidFill>
                            <a:srgbClr val="20212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β </a:t>
                      </a:r>
                      <a:r>
                        <a:rPr lang="en-US" sz="1800" b="1" dirty="0">
                          <a:solidFill>
                            <a:srgbClr val="20212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Coefficient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95% CI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P-value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1" dirty="0">
                          <a:solidFill>
                            <a:srgbClr val="20212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β </a:t>
                      </a:r>
                      <a:r>
                        <a:rPr lang="en-US" sz="1800" b="1" dirty="0">
                          <a:solidFill>
                            <a:srgbClr val="20212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Coefficient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95% CI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P-value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199064795"/>
                  </a:ext>
                </a:extLst>
              </a:tr>
              <a:tr h="673330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Report submitted in the  six months 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0.13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-0.16, 0.4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0.37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   0.09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-0.20, 0.39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   0.53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485233542"/>
                  </a:ext>
                </a:extLst>
              </a:tr>
              <a:tr h="291777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Total working hours per week  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0.003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-0.05, 0.01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0.46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   0.0003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 </a:t>
                      </a:r>
                      <a:endParaRPr lang="en-US" sz="1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-0.009, 0.009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0.94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32374019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0ACD7EE-1A27-D1C2-44B4-53EF467FF20E}"/>
              </a:ext>
            </a:extLst>
          </p:cNvPr>
          <p:cNvSpPr txBox="1"/>
          <p:nvPr/>
        </p:nvSpPr>
        <p:spPr>
          <a:xfrm>
            <a:off x="723182" y="4252710"/>
            <a:ext cx="7219815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*Adjusted for age, education, ethnicity, occupation, Annual household per capita income.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149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95AE2A5-44E5-097A-3B8C-FE7ACBD09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050" y="825200"/>
            <a:ext cx="10659373" cy="1081148"/>
          </a:xfrm>
        </p:spPr>
        <p:txBody>
          <a:bodyPr>
            <a:normAutofit/>
          </a:bodyPr>
          <a:lstStyle/>
          <a:p>
            <a:r>
              <a:rPr lang="en" sz="2000" b="1" dirty="0">
                <a:latin typeface="Arial" panose="020B0604020202020204" pitchFamily="34" charset="0"/>
                <a:cs typeface="Arial" panose="020B0604020202020204" pitchFamily="34" charset="0"/>
              </a:rPr>
              <a:t>Table 7 Association of FCHVs general performance with end-line BP measurement skills score (n=131)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="" xmlns:a16="http://schemas.microsoft.com/office/drawing/2014/main" id="{EEB32EE3-C750-772C-3E01-4BA99C49FA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6817147"/>
              </p:ext>
            </p:extLst>
          </p:nvPr>
        </p:nvGraphicFramePr>
        <p:xfrm>
          <a:off x="838200" y="1825625"/>
          <a:ext cx="10515596" cy="22928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11834">
                  <a:extLst>
                    <a:ext uri="{9D8B030D-6E8A-4147-A177-3AD203B41FA5}">
                      <a16:colId xmlns="" xmlns:a16="http://schemas.microsoft.com/office/drawing/2014/main" val="3581142120"/>
                    </a:ext>
                  </a:extLst>
                </a:gridCol>
                <a:gridCol w="1717751">
                  <a:extLst>
                    <a:ext uri="{9D8B030D-6E8A-4147-A177-3AD203B41FA5}">
                      <a16:colId xmlns="" xmlns:a16="http://schemas.microsoft.com/office/drawing/2014/main" val="3104805918"/>
                    </a:ext>
                  </a:extLst>
                </a:gridCol>
                <a:gridCol w="1310185">
                  <a:extLst>
                    <a:ext uri="{9D8B030D-6E8A-4147-A177-3AD203B41FA5}">
                      <a16:colId xmlns="" xmlns:a16="http://schemas.microsoft.com/office/drawing/2014/main" val="2314163427"/>
                    </a:ext>
                  </a:extLst>
                </a:gridCol>
                <a:gridCol w="968991">
                  <a:extLst>
                    <a:ext uri="{9D8B030D-6E8A-4147-A177-3AD203B41FA5}">
                      <a16:colId xmlns="" xmlns:a16="http://schemas.microsoft.com/office/drawing/2014/main" val="689085872"/>
                    </a:ext>
                  </a:extLst>
                </a:gridCol>
                <a:gridCol w="1598528">
                  <a:extLst>
                    <a:ext uri="{9D8B030D-6E8A-4147-A177-3AD203B41FA5}">
                      <a16:colId xmlns="" xmlns:a16="http://schemas.microsoft.com/office/drawing/2014/main" val="1268305842"/>
                    </a:ext>
                  </a:extLst>
                </a:gridCol>
                <a:gridCol w="1543574">
                  <a:extLst>
                    <a:ext uri="{9D8B030D-6E8A-4147-A177-3AD203B41FA5}">
                      <a16:colId xmlns="" xmlns:a16="http://schemas.microsoft.com/office/drawing/2014/main" val="2453871282"/>
                    </a:ext>
                  </a:extLst>
                </a:gridCol>
                <a:gridCol w="964733">
                  <a:extLst>
                    <a:ext uri="{9D8B030D-6E8A-4147-A177-3AD203B41FA5}">
                      <a16:colId xmlns="" xmlns:a16="http://schemas.microsoft.com/office/drawing/2014/main" val="3438716873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  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Univariate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           Multivariate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189943127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Variables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b="1">
                          <a:solidFill>
                            <a:srgbClr val="20212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β </a:t>
                      </a:r>
                      <a:r>
                        <a:rPr lang="en-US" sz="1800" b="1">
                          <a:solidFill>
                            <a:srgbClr val="20212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Coefficient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95% CI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P-value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rgbClr val="20212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l-GR" sz="1800" b="1" dirty="0" smtClean="0">
                          <a:solidFill>
                            <a:srgbClr val="20212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β </a:t>
                      </a:r>
                      <a:r>
                        <a:rPr lang="en-US" sz="1800" b="1" dirty="0">
                          <a:solidFill>
                            <a:srgbClr val="202124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Coefficient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95% CI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P-value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153457710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Report submitted in the last six months 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-0.34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-1.00, 0.31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0.30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0.09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-0.20, 0.39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0.53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8206174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Total working hours per week  </a:t>
                      </a:r>
                      <a:endParaRPr lang="en-US" sz="1800" b="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-0.001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-0.02, 0.17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0.84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0.004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-0.01 0.02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0.68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89998662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FD52541D-8CC4-CAAD-9DCE-36784F087763}"/>
              </a:ext>
            </a:extLst>
          </p:cNvPr>
          <p:cNvSpPr txBox="1"/>
          <p:nvPr/>
        </p:nvSpPr>
        <p:spPr>
          <a:xfrm>
            <a:off x="843844" y="4286028"/>
            <a:ext cx="768208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*Adjusted for age, education, ethnicity, occupation, Annual household per capita income.​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224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="" xmlns:a16="http://schemas.microsoft.com/office/drawing/2014/main" id="{DAF1966E-FD40-4A4A-B61B-C4DF7FA05F0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0" name="Rectangle 39">
            <a:extLst>
              <a:ext uri="{FF2B5EF4-FFF2-40B4-BE49-F238E27FC236}">
                <a16:creationId xmlns="" xmlns:a16="http://schemas.microsoft.com/office/drawing/2014/main" id="{047BFA19-D45E-416B-A404-7AF2F3F270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42" name="Rectangle 41">
            <a:extLst>
              <a:ext uri="{FF2B5EF4-FFF2-40B4-BE49-F238E27FC236}">
                <a16:creationId xmlns="" xmlns:a16="http://schemas.microsoft.com/office/drawing/2014/main" id="{8E0105E7-23DB-4CF2-8258-FF47C7620F6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01520047-554D-6D74-0842-940B63616D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="" xmlns:a16="http://schemas.microsoft.com/office/drawing/2014/main" id="{074B4F7D-14B2-478B-8BF5-01E4E0C5D26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774DAE1-0F32-1788-6F32-381B78B37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850" y="2221992"/>
            <a:ext cx="10656846" cy="395497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One day training intervention is effective for improving knowledge and blood pressure measurement skills.</a:t>
            </a:r>
            <a:endParaRPr lang="en-US" sz="2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FCHV characteristics and their earlier performance did not affect the change in knowledge and BP measurement skills after training.</a:t>
            </a:r>
          </a:p>
          <a:p>
            <a:endParaRPr lang="en-US" sz="2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346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="" xmlns:a16="http://schemas.microsoft.com/office/drawing/2014/main" id="{DAF1966E-FD40-4A4A-B61B-C4DF7FA05F0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>
            <a:extLst>
              <a:ext uri="{FF2B5EF4-FFF2-40B4-BE49-F238E27FC236}">
                <a16:creationId xmlns="" xmlns:a16="http://schemas.microsoft.com/office/drawing/2014/main" id="{047BFA19-D45E-416B-A404-7AF2F3F2701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rgbClr val="E1E1E1"/>
            </a:solidFill>
          </a:ln>
          <a:effectLst>
            <a:outerShdw blurRad="50800" dist="38100" dir="2700000" algn="t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5" name="Rectangle 24">
            <a:extLst>
              <a:ext uri="{FF2B5EF4-FFF2-40B4-BE49-F238E27FC236}">
                <a16:creationId xmlns="" xmlns:a16="http://schemas.microsoft.com/office/drawing/2014/main" id="{8E0105E7-23DB-4CF2-8258-FF47C7620F6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7E283D00-E91D-4369-BEE0-A4C2052C4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Recommendation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074B4F7D-14B2-478B-8BF5-01E4E0C5D26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98834" y="758952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168B566-988D-543F-4039-F98EAC125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8663" y="2007491"/>
            <a:ext cx="10340656" cy="444264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Namobudhha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Mandandeupur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are semi-urban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municipalities in Nepal. </a:t>
            </a:r>
            <a:r>
              <a:rPr lang="en-US" sz="2400" dirty="0" smtClean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Effectiveness </a:t>
            </a:r>
            <a:r>
              <a:rPr lang="en-US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is to be further tested in rural areas of Nepal.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2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just"/>
            <a:r>
              <a:rPr lang="en-US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Future studies may use randomized controlled trials to control for measured and unmeasured confounding.</a:t>
            </a:r>
          </a:p>
          <a:p>
            <a:pPr algn="just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More trainings related to hypertension management and automatic blood pressure machine should be provided to FCHVs.</a:t>
            </a:r>
          </a:p>
          <a:p>
            <a:pPr algn="just"/>
            <a:endPara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9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CF79048-8AC0-07BC-1C17-B5C7FCDB2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CC894EE-D07E-1F42-AA3B-ACC89DAE60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3823" y="1394304"/>
            <a:ext cx="10515600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 algn="just">
              <a:buAutoNum type="arabicPeriod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Lopez AD, Mathers CD, Ezzati M, Jamison DT, Murray CJL. Global and regional burden of disease and risk factors, 2001: systematic analysis of population health data. Lancet Lond Engl. 2006 May 27;367(9524):1747–57. </a:t>
            </a:r>
          </a:p>
          <a:p>
            <a:pPr marL="342900" indent="-342900" algn="just">
              <a:buAutoNum type="arabicPeriod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Mills KT, Stefanescu A, He J. The global epidemiology of hypertension. Nat Rev Nephrol. 2020 Apr;16(4):223–37. </a:t>
            </a:r>
          </a:p>
          <a:p>
            <a:pPr marL="342900" indent="-342900" algn="just">
              <a:buAutoNum type="arabicPeriod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Dhimal M, Bista B, Bhattarai S, Dixit LP, Hyder MKA, Agrawal N, et al. Report of Non-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Commnunicable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Disease Risk factor: STEPS Survey. Kathmandu, Nepal: Nepal Health Research Council; 2019.</a:t>
            </a:r>
          </a:p>
          <a:p>
            <a:pPr marL="342900" indent="-342900" algn="just">
              <a:buAutoNum type="arabicPeriod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Khatri RB, Mishra SR, Khanal V. Female Community Health Volunteers in community-based Health programs of Nepal: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futureh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Perspective. Front Public Health. 2017 Jul 21;5:181. </a:t>
            </a:r>
          </a:p>
          <a:p>
            <a:pPr marL="342900" indent="-342900" algn="just">
              <a:buAutoNum type="arabicPeriod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Government of Nepal-Ministry of Health and Population, Department of Health Services. Annual Health Report [Internet]. Nepal; 2079. </a:t>
            </a:r>
          </a:p>
          <a:p>
            <a:pPr marL="342900" indent="-342900" algn="just">
              <a:buAutoNum type="arabicPeriod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Neupane D, McLachlan CS, Mishra SR, Kallestrup P. Understanding and Motivations of Female Community Health Volunteers About Blood Pressure Control: A Prerequisite for Developing Community-Based Hypertension Interventions in Nepal. Glob Heart. 2017 Sep 1;12(3):227–32. </a:t>
            </a:r>
          </a:p>
          <a:p>
            <a:pPr marL="342900" indent="-342900" algn="just">
              <a:buAutoNum type="arabicPeriod"/>
            </a:pP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Sengwana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MJ,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Puoane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T. Knowledge, beliefs and attitudes of community health workers about hypertension in the Cape Peninsula, South Africa.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Curationis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2004 Sep 28;27(1):65–71. </a:t>
            </a:r>
          </a:p>
          <a:p>
            <a:pPr marL="342900" indent="-342900" algn="just">
              <a:buAutoNum type="arabicPeriod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628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046AEC1-9542-7311-F2D5-2DDF6A0D6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294" y="954596"/>
            <a:ext cx="10515600" cy="807979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668E5F5-6418-3ACD-C4FC-A5AA6079B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181" y="1365550"/>
            <a:ext cx="10630618" cy="538650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buNone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8. Abdel-All Marwa,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Putica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Barbara, Praveen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Deversetty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Abimbola Seye, Joshi Rohina. Effectiveness of community health worker training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programmes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for cardiovascular disease management in low-income and middle-income countries: a systematic review | BMJ Open. 2017. </a:t>
            </a:r>
          </a:p>
          <a:p>
            <a:pPr marL="0" indent="0" algn="just">
              <a:buNone/>
            </a:pP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9.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Kawakatsu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Y,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Sugishita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T, Tsutsui J,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Oruenjo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K,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Wakhule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S, </a:t>
            </a:r>
            <a:r>
              <a:rPr lang="en-US" sz="1800" dirty="0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Kibosia</a:t>
            </a:r>
            <a:r>
              <a:rPr lang="en-US" sz="18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K, et al. Individual and contextual factors associated with community health workers’ performance in Nyanza Province, Kenya: a multilevel analysis. BMC Health Serv Res. 2015 Oct 1;15(1):442.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10. Neupane D, McLachlan CS, Mishra SR, Kallestrup P. Understanding and Motivations of Female Community Health Volunteers About Blood Pressure Control: A Prerequisite for Developing Community-Based Hypertension Interventions in Nepal. Glob Heart. 2017 Sep 1;12(3):227–32. </a:t>
            </a:r>
          </a:p>
          <a:p>
            <a:pPr marL="0" indent="0" algn="just">
              <a:buNone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11. Neupane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dinesh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McLachlan CS, Mishra SR, Olsen MH, Perry HB, Karki A. Effectiveness of a lifestyle intervention led by female community health volunteers versus usual care in blood pressure reduction (COBIN): an open-label, cluster-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randomised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trial | Elsevier Enhanced Reader. 2018. </a:t>
            </a:r>
          </a:p>
          <a:p>
            <a:pPr marL="0" indent="0" algn="just">
              <a:buNone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12.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Timalsina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P, Singh R. Assessment of Risk Factors of Noncommunicable Diseases among Semiurban Population of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Kavre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District, Nepal. J Environ Public Health. 2021 Jun 8;2021:e5584561.</a:t>
            </a:r>
          </a:p>
          <a:p>
            <a:pPr marL="0" indent="0" algn="just">
              <a:buNone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13. 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Sangprasert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P. The Effects of a Training Program for the Development of Hypertension Knowledge and Basic Skills Practice (HKBSP) for Thai Community Healthcare Volunteers. Siriraj Med J. 2011;63(5):163–7. </a:t>
            </a:r>
          </a:p>
          <a:p>
            <a:pPr marL="0" indent="0" algn="just">
              <a:buNone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14. Singh ND and M. Sample Size Calculator for Comparing Paired Differences [Internet]. [cited 2023 Jul 13].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61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AF96E37-0B16-8ECC-E91E-5C241176D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030" y="242296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DE17481-6993-B620-C288-C1177612C5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030" y="1121348"/>
            <a:ext cx="10515600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buNone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15. Urich A. The Health Belief Model. 2017 [cited 2024 Feb 24]</a:t>
            </a:r>
          </a:p>
          <a:p>
            <a:pPr marL="0" indent="0" algn="just">
              <a:buNone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16.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Erkoc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SB, Isikli B,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Metintas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S, Kalyoncu C. Hypertension Knowledge-Level Scale (HK-LS): A Study on Development, Validity and Reliability. Int J Environ Res Public Health. 2012 Mar;9(3):1018–29. </a:t>
            </a:r>
          </a:p>
          <a:p>
            <a:pPr marL="0" indent="0" algn="just">
              <a:buNone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17. Mondal S, Mondal H, Dutta R, Pal A, Acharya SS, Baidya C. Competency in Home Blood Pressure Monitoring and Effect of Training Program on Competency. J Clin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Diagn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Res. 2018 Apr 1;12. </a:t>
            </a:r>
          </a:p>
          <a:p>
            <a:pPr marL="0" indent="0" algn="just">
              <a:buNone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18. Alshammari SA,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Alshathri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AH,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Aldharman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SS,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Alshathri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AH,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Abukhlaled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JK,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Alabdullah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DW, et al. Construct Validity and Reliability of the Arabic Version of Hypertension Knowledge-Level Scale Among Saudi Population.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Cureus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14(12):e33182. </a:t>
            </a:r>
          </a:p>
          <a:p>
            <a:pPr marL="0" indent="0" algn="just">
              <a:buNone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19. Arthur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perez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Juliana, Mantoni Fatima de maria, Ferraz Raimondo Isabel Maria, Mattei Tais Angela, Kalinke  Puchalski  Luciana,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Corpolato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de Roselene.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SciELO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- Brazil - Translation and cross-cultural adaptation of the Hypertension Knowledge-Level Scale for use in Brazil Translation and cross-cultural adaptation of the Hypertension Knowledge-Level Scale for use in Brazil. 2018. </a:t>
            </a:r>
          </a:p>
          <a:p>
            <a:pPr marL="0" indent="0" algn="just">
              <a:buNone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20. Ernawati I,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Fandinata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SS,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Permatasari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SN. Translation and Validation of the Indonesian Version of the Hypertension Knowledge-level Scale. Open Access Maced J Med Sci. 2020 Oct 16;8(E):630–7. </a:t>
            </a:r>
          </a:p>
          <a:p>
            <a:pPr marL="0" indent="0" algn="just">
              <a:buNone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21. South-East Asia | Where We Work | World Heart Federation [Internet]. [cited 2024 Feb 4].</a:t>
            </a:r>
          </a:p>
          <a:p>
            <a:pPr marL="0" indent="0" algn="just">
              <a:buNone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22. Dhital SM. Dealing with the burden of hypertension in Nepal: current status, challenges and health system issues. In 2013 [cited 2023 Feb 5].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37</a:t>
            </a:fld>
            <a:endParaRPr lang="en-US"/>
          </a:p>
        </p:txBody>
      </p:sp>
      <p:sp>
        <p:nvSpPr>
          <p:cNvPr id="5" name="AutoShape 2" descr="https://powerpoint.officeapps.live.com/pods/GetClipboardImage.ashx?Id=fa1531c7-db01-40d2-bc93-6ca144a41e25&amp;DC=PSG4&amp;pkey=7817b7d4-855c-4e6c-aa86-1ff5f611d119&amp;wdwaccluster=PSG4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88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black background with words&#10;&#10;Description automatically generated">
            <a:extLst>
              <a:ext uri="{FF2B5EF4-FFF2-40B4-BE49-F238E27FC236}">
                <a16:creationId xmlns:a16="http://schemas.microsoft.com/office/drawing/2014/main" xmlns="" id="{39804A36-5FF8-4BB0-1760-DB4F1FD6EB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91" r="3491"/>
          <a:stretch/>
        </p:blipFill>
        <p:spPr>
          <a:xfrm>
            <a:off x="20" y="288361"/>
            <a:ext cx="12191980" cy="685671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E0D78663-96BD-A877-263A-1B163A467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0EA680-D336-4FF7-8B7A-9848BB0A1C3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986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9F529C3-C941-49FD-8C67-82F134F64BD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20586029-32A0-47E5-9AEC-AE3ABA6B94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8C730EAB-A532-4295-A302-FB4B90DB9F5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Content Placeholder 3" descr="A person standing on stairs&#10;&#10;Description automatically generated">
            <a:extLst>
              <a:ext uri="{FF2B5EF4-FFF2-40B4-BE49-F238E27FC236}">
                <a16:creationId xmlns="" xmlns:a16="http://schemas.microsoft.com/office/drawing/2014/main" id="{D48F1655-AC38-AA88-58DB-A7B821998F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53817" y="1026523"/>
            <a:ext cx="5294715" cy="480495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242555" y="2475511"/>
            <a:ext cx="453424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Prasansha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Poudel </a:t>
            </a:r>
            <a:endParaRPr lang="en-US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Student at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Kathmandu university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School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Medical Sciences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pursuing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Masters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Science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Public Health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with major in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Global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ealth.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3818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="" xmlns:a16="http://schemas.microsoft.com/office/drawing/2014/main" id="{E81BF4F6-F2CF-4984-9D14-D6966D92F99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13E20C9D-F5D3-BC87-B72A-A840F2983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425" y="637743"/>
            <a:ext cx="11208013" cy="162452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Female Community Health Volunteers (FCHV) program in Nepal:</a:t>
            </a:r>
          </a:p>
          <a:p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5F7EB90-B4A0-6EB1-7608-66CAB2D3FC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425" y="2498785"/>
            <a:ext cx="6908156" cy="361314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Established in 1988.</a:t>
            </a:r>
            <a:r>
              <a:rPr lang="en-US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2400" baseline="300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Total 51,423 FCHVs.</a:t>
            </a:r>
            <a:r>
              <a:rPr lang="en-US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 5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FCHVs have a crucial role in preventing, managing, and treating hypertension.</a:t>
            </a:r>
            <a:r>
              <a:rPr lang="en-US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cartoon of a person wearing a face mask&#10;&#10;Description automatically generated">
            <a:extLst>
              <a:ext uri="{FF2B5EF4-FFF2-40B4-BE49-F238E27FC236}">
                <a16:creationId xmlns="" xmlns:a16="http://schemas.microsoft.com/office/drawing/2014/main" id="{EFB6F39D-2224-EBD9-3910-B42D611CC2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510" r="24434"/>
          <a:stretch/>
        </p:blipFill>
        <p:spPr>
          <a:xfrm>
            <a:off x="8108829" y="2501661"/>
            <a:ext cx="3629921" cy="409754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189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="" xmlns:a16="http://schemas.microsoft.com/office/drawing/2014/main" id="{4FFBEE45-F140-49D5-85EA-C78C24340B2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048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50A301D-20A7-3E22-FE88-3F7E69B17F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150" y="2115403"/>
            <a:ext cx="10795378" cy="333397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87% of CHW grasp the idea that hypertension can develop without risk factors.</a:t>
            </a:r>
            <a:r>
              <a:rPr lang="en-US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  <a:p>
            <a:endParaRPr lang="en-US" sz="24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8 studies suggest that CHW can be trained in CVDs prevention and management.</a:t>
            </a:r>
            <a:r>
              <a:rPr lang="en-US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  <a:p>
            <a:pPr marL="0"/>
            <a:endParaRPr lang="en-US" sz="24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Regular high-quality supervision is crucial for maintaining CHW performance.</a:t>
            </a:r>
            <a:r>
              <a:rPr lang="en-US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BB5E82D-2E12-E89A-5A7E-612D1E701BF5}"/>
              </a:ext>
            </a:extLst>
          </p:cNvPr>
          <p:cNvSpPr txBox="1"/>
          <p:nvPr/>
        </p:nvSpPr>
        <p:spPr>
          <a:xfrm>
            <a:off x="614150" y="1204230"/>
            <a:ext cx="8871044" cy="69280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Community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health worker and hypertension</a:t>
            </a:r>
            <a:endParaRPr lang="en-US" sz="32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77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100EDD19-6802-4EC3-95CE-CFFAB042CF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ketch line">
            <a:extLst>
              <a:ext uri="{FF2B5EF4-FFF2-40B4-BE49-F238E27FC236}">
                <a16:creationId xmlns="" xmlns:a16="http://schemas.microsoft.com/office/drawing/2014/main" id="{DB17E863-922E-4C26-BD64-E8FD41D2866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291AEFF-AA0B-D16B-3388-47C14F23C5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4992" y="1695661"/>
            <a:ext cx="10677971" cy="422746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2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99% of FCHVs expressed to participate in community-based hypertension education and screening programs without incentives.</a:t>
            </a:r>
            <a:r>
              <a:rPr lang="en-US" sz="2400" baseline="30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10</a:t>
            </a:r>
            <a:endParaRPr lang="en-US" sz="2400" baseline="300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4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FCHVs home-based lifestyle intervention with regular monitoring to reduce blood pressure.</a:t>
            </a:r>
            <a:r>
              <a:rPr lang="en-US" sz="2400" baseline="300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 11</a:t>
            </a:r>
            <a:endParaRPr lang="en-US" sz="2400" baseline="300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494A049-24AC-8797-0A76-FBDBB38BCC39}"/>
              </a:ext>
            </a:extLst>
          </p:cNvPr>
          <p:cNvSpPr txBox="1"/>
          <p:nvPr/>
        </p:nvSpPr>
        <p:spPr>
          <a:xfrm>
            <a:off x="844993" y="966208"/>
            <a:ext cx="7809234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FCHV and Hypertension in Nepal</a:t>
            </a:r>
            <a:endParaRPr lang="en-US" sz="3200" dirty="0"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</a:endParaRP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63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EDB0804-F95A-AB2B-AE20-B0908F24D6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756" y="1543402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Project in collaboration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with Kathmandu University School of Medical Sciences, World Health Organization, and the Institute for Implementation Science and Health.</a:t>
            </a:r>
          </a:p>
          <a:p>
            <a:pPr algn="just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Aim to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assess the reach, effectiveness, adoption, implementation and maintenance of the FCHV-led hypertension.</a:t>
            </a:r>
          </a:p>
          <a:p>
            <a:pPr algn="just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Namo buddha municipality to inform the government about the scale-up potential. 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7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251846" y="411844"/>
            <a:ext cx="9321420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FCHVs Led Hypertension Prevention and Control in Nepal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959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="" xmlns:a16="http://schemas.microsoft.com/office/drawing/2014/main" id="{B6CDA21F-E7AF-4C75-8395-33F58D5B0E4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="" xmlns:a16="http://schemas.microsoft.com/office/drawing/2014/main" id="{AE1C45F0-260A-458C-96ED-C1F6D21512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38" name="Rectangle 37">
              <a:extLst>
                <a:ext uri="{FF2B5EF4-FFF2-40B4-BE49-F238E27FC236}">
                  <a16:creationId xmlns="" xmlns:a16="http://schemas.microsoft.com/office/drawing/2014/main" id="{A6604B49-AD5C-4590-B051-06C8222ECD9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="" xmlns:a16="http://schemas.microsoft.com/office/drawing/2014/main" id="{743ECCAF-29C5-4537-947C-7EA1292463D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="" xmlns:a16="http://schemas.microsoft.com/office/drawing/2014/main" id="{ED49787B-8DE6-4467-AD0A-8DECC6E0C2D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="" xmlns:a16="http://schemas.microsoft.com/office/drawing/2014/main" id="{D5B0017B-2ECA-49AF-B397-DC140825DF8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E62860AE-5332-4734-48CB-C8EE924D3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ea typeface="Calibri Light"/>
                <a:cs typeface="Arial" panose="020B0604020202020204" pitchFamily="34" charset="0"/>
              </a:rPr>
              <a:t>Objectives</a:t>
            </a:r>
            <a:endParaRPr lang="en-US" sz="3200" b="1" dirty="0">
              <a:latin typeface="Arial" panose="020B0604020202020204" pitchFamily="34" charset="0"/>
              <a:ea typeface="Calibri Light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E122298-AB63-3769-BED7-783AEAB7AA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endParaRPr lang="en-US" sz="2400" b="1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400" b="1" dirty="0" smtClean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b="1" dirty="0" smtClean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General </a:t>
            </a:r>
            <a:r>
              <a:rPr lang="en-US" sz="24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objective:</a:t>
            </a:r>
            <a:endParaRPr lang="en-US" sz="2400" dirty="0"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400" b="1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algn="just"/>
            <a:r>
              <a:rPr lang="en-US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To assess the effectiveness of one day training for female community health volunteers on hypertension knowledge and blood pressure measurement skills in two municipalities of Kavrepalanchowk district.</a:t>
            </a:r>
          </a:p>
          <a:p>
            <a:pPr algn="just">
              <a:buFont typeface="Arial"/>
              <a:buChar char="•"/>
            </a:pPr>
            <a:endParaRPr lang="x-none" sz="24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>
              <a:buFont typeface="Arial"/>
              <a:buChar char="•"/>
            </a:pPr>
            <a:endParaRPr lang="x-none" sz="24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/>
            </a:r>
            <a:br>
              <a:rPr lang="en-US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br>
              <a:rPr lang="en-US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</a:br>
            <a:endParaRPr lang="en-US" sz="2400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="" xmlns:a16="http://schemas.microsoft.com/office/drawing/2014/main" id="{6CF1BAF6-AD41-4082-B212-8A1F9A2E877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565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A8DB790-C232-64ED-B8C5-E31E849EF0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979" y="851960"/>
            <a:ext cx="10797821" cy="532500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buNone/>
            </a:pPr>
            <a:endParaRPr lang="en-US" sz="2400" b="1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2400" b="1" dirty="0" smtClean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Specific </a:t>
            </a:r>
            <a:r>
              <a:rPr lang="en-US" sz="2400" b="1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objectives:</a:t>
            </a:r>
            <a:endParaRPr lang="en-US" sz="2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2400" b="1" dirty="0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algn="just"/>
            <a:r>
              <a:rPr lang="en-US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To assess the effect of  a one-day  training of FCHV on their </a:t>
            </a:r>
            <a:r>
              <a:rPr lang="en-US" sz="24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hypertension knowledge level</a:t>
            </a:r>
          </a:p>
          <a:p>
            <a:pPr algn="just"/>
            <a:r>
              <a:rPr lang="en-US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To assess the effect of a one-day training of FCHV on their </a:t>
            </a:r>
            <a:r>
              <a:rPr lang="en-US" sz="24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skills to measure blood pressure.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To assess the association of FCHV’s </a:t>
            </a:r>
            <a:r>
              <a:rPr lang="en-US" sz="24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socio-demographic characteristics</a:t>
            </a:r>
            <a:r>
              <a:rPr lang="en-US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with their end-line hypertension knowledge and BP measurement skills.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To determine the association of FCHV’s </a:t>
            </a:r>
            <a:r>
              <a:rPr lang="en-US" sz="2400" b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general performance</a:t>
            </a:r>
            <a:r>
              <a:rPr lang="en-US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with their end-line hypertension knowledge and BP measurement skills.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,Sans-Serif" panose="020B0604020202020204" pitchFamily="34" charset="0"/>
            </a:pPr>
            <a:endParaRPr lang="en-US" sz="2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64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558</TotalTime>
  <Words>2197</Words>
  <Application>Microsoft Office PowerPoint</Application>
  <PresentationFormat>Widescreen</PresentationFormat>
  <Paragraphs>715</Paragraphs>
  <Slides>39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6" baseType="lpstr">
      <vt:lpstr>Aptos</vt:lpstr>
      <vt:lpstr>Arial</vt:lpstr>
      <vt:lpstr>Arial,Sans-Serif</vt:lpstr>
      <vt:lpstr>Calibri</vt:lpstr>
      <vt:lpstr>Calibri Light</vt:lpstr>
      <vt:lpstr>Times New Roman</vt:lpstr>
      <vt:lpstr>office theme</vt:lpstr>
      <vt:lpstr>  Effectiveness of Female Community Health Volunteers Training Program on Hypertension Knowledge and Blood Pressure Measurement Skills in Kavrepalanchowk, Nepal  </vt:lpstr>
      <vt:lpstr>Outline</vt:lpstr>
      <vt:lpstr>Background</vt:lpstr>
      <vt:lpstr>  Female Community Health Volunteers (FCHV) program in Nepal: </vt:lpstr>
      <vt:lpstr>PowerPoint Presentation</vt:lpstr>
      <vt:lpstr>PowerPoint Presentation</vt:lpstr>
      <vt:lpstr>PowerPoint Presentation</vt:lpstr>
      <vt:lpstr>Objectives</vt:lpstr>
      <vt:lpstr>PowerPoint Presentation</vt:lpstr>
      <vt:lpstr>Methodology </vt:lpstr>
      <vt:lpstr>PowerPoint Presentation</vt:lpstr>
      <vt:lpstr>PowerPoint Presentation</vt:lpstr>
      <vt:lpstr>Training Details:  1) Hypertension Knowledge </vt:lpstr>
      <vt:lpstr>2) Blood pressure measurement skills </vt:lpstr>
      <vt:lpstr>Study variables</vt:lpstr>
      <vt:lpstr>Tools and technique</vt:lpstr>
      <vt:lpstr>Tools and technique </vt:lpstr>
      <vt:lpstr>Tools and technique </vt:lpstr>
      <vt:lpstr>Data analysis: Descriptive</vt:lpstr>
      <vt:lpstr>Data analysis: Analytical </vt:lpstr>
      <vt:lpstr>Ethical consideration</vt:lpstr>
      <vt:lpstr>    Results: Quantitative</vt:lpstr>
      <vt:lpstr>Table 1 Socio-demographic characteristics of the participants (n=131)  </vt:lpstr>
      <vt:lpstr>Table 2 General Performance of the participants (n=131)</vt:lpstr>
      <vt:lpstr>Table 3 Pre and post-training difference of knowledge and blood pressure measurement skills score (n=131) </vt:lpstr>
      <vt:lpstr>Figure 1 End-line Blood pressure measurement skills (n=131) </vt:lpstr>
      <vt:lpstr>Table 4 Association of socio-demographic with end-line hypertension knowledge score (n=131)</vt:lpstr>
      <vt:lpstr>Table 4 Association of socio-demographic with end-line hypertension knowledge score (n=131) </vt:lpstr>
      <vt:lpstr>Table 5 Association of socio-demographic with end-line BP measurement skills score (n=131) </vt:lpstr>
      <vt:lpstr>Table 5 Association of socio-demographic with end-line BP measurement skills score (n=131) </vt:lpstr>
      <vt:lpstr>Table 6 Association of FCHVs general performance with end-line hypertension knowledge score (n=131)</vt:lpstr>
      <vt:lpstr>Table 7 Association of FCHVs general performance with end-line BP measurement skills score (n=131)</vt:lpstr>
      <vt:lpstr>Conclusion</vt:lpstr>
      <vt:lpstr>Recommendation</vt:lpstr>
      <vt:lpstr>References</vt:lpstr>
      <vt:lpstr>References </vt:lpstr>
      <vt:lpstr>References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Microsoft account</cp:lastModifiedBy>
  <cp:revision>2072</cp:revision>
  <dcterms:created xsi:type="dcterms:W3CDTF">2024-01-13T06:16:59Z</dcterms:created>
  <dcterms:modified xsi:type="dcterms:W3CDTF">2024-04-11T15:06:16Z</dcterms:modified>
</cp:coreProperties>
</file>